
<file path=[Content_Types].xml><?xml version="1.0" encoding="utf-8"?>
<Types xmlns="http://schemas.openxmlformats.org/package/2006/content-types">
  <Default ContentType="image/png" Extension="png"/>
  <Default ContentType="application/vnd.openxmlformats-package.relationships+xml" Extension="rels"/>
  <Default ContentType="application/xml" Extension="xml"/>
  <Default ContentType="application/x-fontdata" Extension="fntdata"/>
  <Default ContentType="image/gif" Extension="gif"/>
  <Default ContentType="image/jpeg" Extension="jpg"/>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theme+xml" PartName="/ppt/theme/theme2.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package.core-properties+xml" PartName="/docProps/core.xml"/>
  <Override ContentType="application/vnd.openxmlformats-officedocument.extended-properties+xml" PartName="/docProps/app.xml"/>
  <Default ContentType="image/jpeg" Extension="jpeg"/>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app.xml" Type="http://schemas.openxmlformats.org/officeDocument/2006/relationships/extended-properties"/><Relationship Id="rId2" Target="docProps/core.xml" Type="http://schemas.openxmlformats.org/package/2006/relationships/metadata/core-properties"/><Relationship Id="rId1" Target="ppt/presentation.xml" Type="http://schemas.openxmlformats.org/officeDocument/2006/relationships/officeDocument"/><Relationship Id="rId4"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9144000" cy="5143500" type="screen16x9"/>
  <p:notesSz cx="6858000" cy="9144000"/>
  <p:embeddedFontLst>
    <p:embeddedFont>
      <p:font typeface="Inter Light" panose="020B0604020202020204" charset="0"/>
      <p:regular r:id="rId25"/>
      <p:bold r:id="rId26"/>
      <p:italic r:id="rId27"/>
      <p:boldItalic r:id="rId28"/>
    </p:embeddedFont>
    <p:embeddedFont>
      <p:font typeface="DM Sans" panose="020B0604020202020204" charset="0"/>
      <p:regular r:id="rId29"/>
      <p:bold r:id="rId30"/>
      <p:italic r:id="rId31"/>
      <p:boldItalic r:id="rId32"/>
    </p:embeddedFont>
    <p:embeddedFont>
      <p:font typeface="DM Sans Medium" panose="020B0604020202020204" charset="0"/>
      <p:regular r:id="rId33"/>
      <p:bold r:id="rId34"/>
      <p:italic r:id="rId35"/>
      <p:boldItalic r:id="rId36"/>
    </p:embeddedFont>
    <p:embeddedFont>
      <p:font typeface="Inter" panose="020B0604020202020204" charset="0"/>
      <p:regular r:id="rId37"/>
      <p:bold r:id="rId38"/>
      <p:italic r:id="rId39"/>
      <p:boldItalic r:id="rId40"/>
    </p:embeddedFont>
    <p:embeddedFont>
      <p:font typeface="Inter Medium"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4566413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86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5033ee2c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5033ee2c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254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43713e0a8e_5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43713e0a8e_5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242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43713e0a8e_5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43713e0a8e_5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702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511a5e5c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511a5e5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663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51cad11e3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51cad11e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530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511a5e5c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511a5e5c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142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511a5e5c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511a5e5c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5268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43713e0a8e_5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43713e0a8e_5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0167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43713e0a8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43713e0a8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9982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554d980b5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554d980b5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912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551cad11e3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551cad11e3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168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43713e0a8e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43713e0a8e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585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46a5f51970_3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46a5f51970_3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5439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46a5f51970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46a5f51970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3655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43713e0a8e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43713e0a8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929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43713e0a8e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43713e0a8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310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43713e0a8e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43713e0a8e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b="1">
                <a:solidFill>
                  <a:schemeClr val="dk1"/>
                </a:solidFill>
              </a:rPr>
              <a:t>IoT provides real-time data on human movement and behavior, which enhances social force models for crowd prediction and management.</a:t>
            </a:r>
            <a:r>
              <a:rPr lang="ru">
                <a:solidFill>
                  <a:schemeClr val="dk1"/>
                </a:solidFill>
              </a:rPr>
              <a:t> By integrating sensors, cameras, and wearables, IoT enables dynamic adjustments in public spaces, improving safety and efficiency in smart cities, events, and emergencies.</a:t>
            </a:r>
            <a:endParaRPr/>
          </a:p>
        </p:txBody>
      </p:sp>
    </p:spTree>
    <p:extLst>
      <p:ext uri="{BB962C8B-B14F-4D97-AF65-F5344CB8AC3E}">
        <p14:creationId xmlns:p14="http://schemas.microsoft.com/office/powerpoint/2010/main" val="4095657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43713e0a8e_5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43713e0a8e_5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3787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43713e0a8e_5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43713e0a8e_5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8847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5033ee2c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5033ee2c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143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3713e0a8e_5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3713e0a8e_5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5206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9F8F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arget="../media/image1.jpeg" Type="http://schemas.openxmlformats.org/officeDocument/2006/relationships/image"/><Relationship Id="rId2" Target="../notesSlides/notesSlide1.xml" Type="http://schemas.openxmlformats.org/officeDocument/2006/relationships/notesSlide"/><Relationship Id="rId1" Target="../slideLayouts/slideLayout1.xml" Type="http://schemas.openxmlformats.org/officeDocument/2006/relationships/slideLayout"/><Relationship Id="rId4" Target="../media/image2.png" Type="http://schemas.openxmlformats.org/officeDocument/2006/relationships/image"/></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arget="../media/image15.jpg" Type="http://schemas.openxmlformats.org/officeDocument/2006/relationships/image"/><Relationship Id="rId2" Target="../notesSlides/notesSlide11.xml" Type="http://schemas.openxmlformats.org/officeDocument/2006/relationships/notesSlide"/><Relationship Id="rId1" Target="../slideLayouts/slideLayout3.xml" Type="http://schemas.openxmlformats.org/officeDocument/2006/relationships/slideLayout"/><Relationship Id="rId4" Target="../media/image16.jpeg" Type="http://schemas.openxmlformats.org/officeDocument/2006/relationships/image"/></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drive.google.com/file/d/1wnlfpf8kH1EH2_jPa7xxVGFgIbTelmmX/vie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arget="../media/image3.jpeg" Type="http://schemas.openxmlformats.org/officeDocument/2006/relationships/image"/><Relationship Id="rId2" Target="../notesSlides/notesSlide2.xml" Type="http://schemas.openxmlformats.org/officeDocument/2006/relationships/notesSlide"/><Relationship Id="rId1" Target="../slideLayouts/slideLayout3.xml" Type="http://schemas.openxmlformats.org/officeDocument/2006/relationships/slideLayout"/></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arget="../media/image1.jpeg" Type="http://schemas.openxmlformats.org/officeDocument/2006/relationships/image"/><Relationship Id="rId2" Target="../notesSlides/notesSlide22.xml" Type="http://schemas.openxmlformats.org/officeDocument/2006/relationships/notesSlide"/><Relationship Id="rId1" Target="../slideLayouts/slideLayout1.xml" Type="http://schemas.openxmlformats.org/officeDocument/2006/relationships/slideLayout"/><Relationship Id="rId4" Target="../media/image2.png" Type="http://schemas.openxmlformats.org/officeDocument/2006/relationships/image"/></Relationships>
</file>

<file path=ppt/slides/_rels/slide3.xml.rels><?xml version="1.0" encoding="UTF-8" standalone="yes"?>
<Relationships xmlns="http://schemas.openxmlformats.org/package/2006/relationships"><Relationship Id="rId3" Type="http://schemas.openxmlformats.org/officeDocument/2006/relationships/hyperlink" Target="http://drive.google.com/file/d/1PW-zbuMzUuXqE8rpIEYGpdhNJhf2sukj/view"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drive.google.com/file/d/10P8e-wKKNvE_Xu01QGhaxed5HtFA53uo/view" TargetMode="Externa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arget="../media/image9.jpg" Type="http://schemas.openxmlformats.org/officeDocument/2006/relationships/image"/><Relationship Id="rId2" Target="../notesSlides/notesSlide7.xml" Type="http://schemas.openxmlformats.org/officeDocument/2006/relationships/notesSlide"/><Relationship Id="rId1" Target="../slideLayouts/slideLayout3.xml" Type="http://schemas.openxmlformats.org/officeDocument/2006/relationships/slideLayout"/><Relationship Id="rId4" Target="../media/image10.jpeg" Type="http://schemas.openxmlformats.org/officeDocument/2006/relationships/image"/></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arget="../media/image12.jpg" Type="http://schemas.openxmlformats.org/officeDocument/2006/relationships/image"/><Relationship Id="rId2" Target="../notesSlides/notesSlide9.xml" Type="http://schemas.openxmlformats.org/officeDocument/2006/relationships/notesSlide"/><Relationship Id="rId1" Target="../slideLayouts/slideLayout3.xml" Type="http://schemas.openxmlformats.org/officeDocument/2006/relationships/slideLayout"/><Relationship Id="rId4" Target="../media/image13.jpeg" Type="http://schemas.openxmlformats.org/officeDocument/2006/relationships/image"/></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89850" y="64200"/>
            <a:ext cx="8449800" cy="130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ru" sz="2500">
                <a:solidFill>
                  <a:srgbClr val="000000"/>
                </a:solidFill>
                <a:latin typeface="DM Sans"/>
                <a:ea typeface="DM Sans"/>
                <a:cs typeface="DM Sans"/>
                <a:sym typeface="DM Sans"/>
              </a:rPr>
              <a:t>S</a:t>
            </a:r>
            <a:r>
              <a:rPr lang="ru" sz="2500">
                <a:latin typeface="DM Sans"/>
                <a:ea typeface="DM Sans"/>
                <a:cs typeface="DM Sans"/>
                <a:sym typeface="DM Sans"/>
              </a:rPr>
              <a:t>OCIAL FORCE</a:t>
            </a:r>
            <a:r>
              <a:rPr lang="ru" sz="2500">
                <a:solidFill>
                  <a:srgbClr val="000000"/>
                </a:solidFill>
                <a:latin typeface="DM Sans"/>
                <a:ea typeface="DM Sans"/>
                <a:cs typeface="DM Sans"/>
                <a:sym typeface="DM Sans"/>
              </a:rPr>
              <a:t>. </a:t>
            </a:r>
            <a:endParaRPr sz="2500">
              <a:solidFill>
                <a:srgbClr val="000000"/>
              </a:solidFill>
              <a:latin typeface="DM Sans"/>
              <a:ea typeface="DM Sans"/>
              <a:cs typeface="DM Sans"/>
              <a:sym typeface="DM Sans"/>
            </a:endParaRPr>
          </a:p>
          <a:p>
            <a:pPr marL="0" lvl="0" indent="0" algn="ctr" rtl="0">
              <a:spcBef>
                <a:spcPts val="0"/>
              </a:spcBef>
              <a:spcAft>
                <a:spcPts val="0"/>
              </a:spcAft>
              <a:buNone/>
            </a:pPr>
            <a:r>
              <a:rPr lang="ru" sz="2100">
                <a:solidFill>
                  <a:srgbClr val="000000"/>
                </a:solidFill>
                <a:latin typeface="DM Sans"/>
                <a:ea typeface="DM Sans"/>
                <a:cs typeface="DM Sans"/>
                <a:sym typeface="DM Sans"/>
              </a:rPr>
              <a:t>A new approach for improving the data quality</a:t>
            </a:r>
            <a:endParaRPr sz="2100">
              <a:solidFill>
                <a:srgbClr val="000000"/>
              </a:solidFill>
              <a:latin typeface="DM Sans"/>
              <a:ea typeface="DM Sans"/>
              <a:cs typeface="DM Sans"/>
              <a:sym typeface="DM Sans"/>
            </a:endParaRPr>
          </a:p>
        </p:txBody>
      </p:sp>
      <p:pic>
        <p:nvPicPr>
          <p:cNvPr id="55" name="Google Shape;55;p13"/>
          <p:cNvPicPr preferRelativeResize="0"/>
          <p:nvPr/>
        </p:nvPicPr>
        <p:blipFill>
          <a:blip r:embed="rId3">
            <a:alphaModFix/>
          </a:blip>
          <a:stretch>
            <a:fillRect/>
          </a:stretch>
        </p:blipFill>
        <p:spPr>
          <a:xfrm>
            <a:off x="1965113" y="1373100"/>
            <a:ext cx="4970325" cy="2828125"/>
          </a:xfrm>
          <a:prstGeom prst="rect">
            <a:avLst/>
          </a:prstGeom>
          <a:noFill/>
          <a:ln>
            <a:noFill/>
          </a:ln>
        </p:spPr>
      </p:pic>
      <p:pic>
        <p:nvPicPr>
          <p:cNvPr id="56" name="Google Shape;56;p13" title="qr-code.png"/>
          <p:cNvPicPr preferRelativeResize="0"/>
          <p:nvPr/>
        </p:nvPicPr>
        <p:blipFill>
          <a:blip r:embed="rId4">
            <a:alphaModFix/>
          </a:blip>
          <a:stretch>
            <a:fillRect/>
          </a:stretch>
        </p:blipFill>
        <p:spPr>
          <a:xfrm>
            <a:off x="189850" y="3677624"/>
            <a:ext cx="1376125" cy="1376125"/>
          </a:xfrm>
          <a:prstGeom prst="rect">
            <a:avLst/>
          </a:prstGeom>
          <a:noFill/>
          <a:ln>
            <a:noFill/>
          </a:ln>
        </p:spPr>
      </p:pic>
      <p:sp>
        <p:nvSpPr>
          <p:cNvPr id="57" name="Google Shape;57;p13"/>
          <p:cNvSpPr txBox="1"/>
          <p:nvPr/>
        </p:nvSpPr>
        <p:spPr>
          <a:xfrm>
            <a:off x="1716850" y="4308900"/>
            <a:ext cx="5395800" cy="63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
                <a:solidFill>
                  <a:schemeClr val="dk2"/>
                </a:solidFill>
                <a:latin typeface="Inter Light"/>
                <a:ea typeface="Inter Light"/>
                <a:cs typeface="Inter Light"/>
                <a:sym typeface="Inter Light"/>
              </a:rPr>
              <a:t>Project for the course “Embedded systems”</a:t>
            </a:r>
            <a:endParaRPr>
              <a:solidFill>
                <a:schemeClr val="dk2"/>
              </a:solidFill>
              <a:latin typeface="Inter Light"/>
              <a:ea typeface="Inter Light"/>
              <a:cs typeface="Inter Light"/>
              <a:sym typeface="Inter Light"/>
            </a:endParaRPr>
          </a:p>
          <a:p>
            <a:pPr marL="0" lvl="0" indent="0" algn="ctr" rtl="0">
              <a:spcBef>
                <a:spcPts val="0"/>
              </a:spcBef>
              <a:spcAft>
                <a:spcPts val="0"/>
              </a:spcAft>
              <a:buNone/>
            </a:pPr>
            <a:r>
              <a:rPr lang="ru">
                <a:solidFill>
                  <a:schemeClr val="dk2"/>
                </a:solidFill>
                <a:latin typeface="Inter Light"/>
                <a:ea typeface="Inter Light"/>
                <a:cs typeface="Inter Light"/>
                <a:sym typeface="Inter Light"/>
              </a:rPr>
              <a:t>Skoltech, 2025</a:t>
            </a:r>
            <a:endParaRPr>
              <a:solidFill>
                <a:schemeClr val="dk2"/>
              </a:solidFill>
              <a:latin typeface="Inter Light"/>
              <a:ea typeface="Inter Light"/>
              <a:cs typeface="Inter Light"/>
              <a:sym typeface="Inter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3"/>
          <p:cNvSpPr txBox="1">
            <a:spLocks noGrp="1"/>
          </p:cNvSpPr>
          <p:nvPr>
            <p:ph type="title"/>
          </p:nvPr>
        </p:nvSpPr>
        <p:spPr>
          <a:xfrm>
            <a:off x="152400" y="646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sz="2900" b="1">
                <a:latin typeface="DM Sans"/>
                <a:ea typeface="DM Sans"/>
                <a:cs typeface="DM Sans"/>
                <a:sym typeface="DM Sans"/>
              </a:rPr>
              <a:t>NEW</a:t>
            </a:r>
            <a:r>
              <a:rPr lang="ru" sz="2900">
                <a:latin typeface="DM Sans"/>
                <a:ea typeface="DM Sans"/>
                <a:cs typeface="DM Sans"/>
                <a:sym typeface="DM Sans"/>
              </a:rPr>
              <a:t> Framework for obtaining trajectories</a:t>
            </a:r>
            <a:endParaRPr sz="2900">
              <a:latin typeface="DM Sans"/>
              <a:ea typeface="DM Sans"/>
              <a:cs typeface="DM Sans"/>
              <a:sym typeface="DM Sans"/>
            </a:endParaRPr>
          </a:p>
        </p:txBody>
      </p:sp>
      <p:pic>
        <p:nvPicPr>
          <p:cNvPr id="162" name="Google Shape;162;p23" title="intro to IoT - Frame 8.jpg"/>
          <p:cNvPicPr preferRelativeResize="0"/>
          <p:nvPr/>
        </p:nvPicPr>
        <p:blipFill>
          <a:blip r:embed="rId3">
            <a:alphaModFix/>
          </a:blip>
          <a:stretch>
            <a:fillRect/>
          </a:stretch>
        </p:blipFill>
        <p:spPr>
          <a:xfrm>
            <a:off x="152400" y="1625300"/>
            <a:ext cx="8839204" cy="3034160"/>
          </a:xfrm>
          <a:prstGeom prst="rect">
            <a:avLst/>
          </a:prstGeom>
          <a:noFill/>
          <a:ln>
            <a:noFill/>
          </a:ln>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Shape 166"/>
        <p:cNvGrpSpPr/>
        <p:nvPr/>
      </p:nvGrpSpPr>
      <p:grpSpPr>
        <a:xfrm>
          <a:off x="0" y="0"/>
          <a:ext cx="0" cy="0"/>
          <a:chOff x="0" y="0"/>
          <a:chExt cx="0" cy="0"/>
        </a:xfrm>
      </p:grpSpPr>
      <p:sp>
        <p:nvSpPr>
          <p:cNvPr id="167" name="Google Shape;167;p24"/>
          <p:cNvSpPr txBox="1">
            <a:spLocks noGrp="1"/>
          </p:cNvSpPr>
          <p:nvPr>
            <p:ph type="title"/>
          </p:nvPr>
        </p:nvSpPr>
        <p:spPr>
          <a:xfrm>
            <a:off x="152400" y="646075"/>
            <a:ext cx="8520600" cy="572700"/>
          </a:xfrm>
          <a:prstGeom prst="rect">
            <a:avLst/>
          </a:prstGeom>
        </p:spPr>
        <p:txBody>
          <a:bodyPr anchor="t" anchorCtr="0" bIns="91425" lIns="91425" rIns="91425" spcFirstLastPara="1" tIns="91425" wrap="square">
            <a:noAutofit/>
          </a:bodyPr>
          <a:lstStyle/>
          <a:p>
            <a:pPr algn="l" indent="0" lvl="0" marL="0" rtl="0">
              <a:spcBef>
                <a:spcPts val="0"/>
              </a:spcBef>
              <a:spcAft>
                <a:spcPts val="0"/>
              </a:spcAft>
              <a:buClr>
                <a:schemeClr val="dk1"/>
              </a:buClr>
              <a:buSzPts val="1100"/>
              <a:buFont typeface="Arial"/>
              <a:buNone/>
            </a:pPr>
            <a:r>
              <a:rPr b="1" lang="ru" sz="2900">
                <a:latin typeface="DM Sans"/>
                <a:ea typeface="DM Sans"/>
                <a:cs typeface="DM Sans"/>
                <a:sym typeface="DM Sans"/>
              </a:rPr>
              <a:t>OLD</a:t>
            </a:r>
            <a:r>
              <a:rPr lang="ru" sz="2900">
                <a:latin typeface="DM Sans"/>
                <a:ea typeface="DM Sans"/>
                <a:cs typeface="DM Sans"/>
                <a:sym typeface="DM Sans"/>
              </a:rPr>
              <a:t> Framework for obtaining trajectories</a:t>
            </a:r>
            <a:endParaRPr sz="2900">
              <a:latin typeface="DM Sans"/>
              <a:ea typeface="DM Sans"/>
              <a:cs typeface="DM Sans"/>
              <a:sym typeface="DM Sans"/>
            </a:endParaRPr>
          </a:p>
        </p:txBody>
      </p:sp>
      <p:pic>
        <p:nvPicPr>
          <p:cNvPr id="168" name="Google Shape;168;p24" title="intro to IoT - Frame 3.jpg"/>
          <p:cNvPicPr preferRelativeResize="0"/>
          <p:nvPr/>
        </p:nvPicPr>
        <p:blipFill>
          <a:blip r:embed="rId3">
            <a:alphaModFix/>
          </a:blip>
          <a:stretch>
            <a:fillRect/>
          </a:stretch>
        </p:blipFill>
        <p:spPr>
          <a:xfrm>
            <a:off x="1428726" y="1398888"/>
            <a:ext cx="7506350" cy="2345725"/>
          </a:xfrm>
          <a:prstGeom prst="rect">
            <a:avLst/>
          </a:prstGeom>
          <a:noFill/>
          <a:ln>
            <a:noFill/>
          </a:ln>
        </p:spPr>
      </p:pic>
      <p:pic>
        <p:nvPicPr>
          <p:cNvPr id="169" name="Google Shape;169;p24"/>
          <p:cNvPicPr preferRelativeResize="0"/>
          <p:nvPr/>
        </p:nvPicPr>
        <p:blipFill rotWithShape="1">
          <a:blip r:embed="rId4">
            <a:alphaModFix/>
          </a:blip>
          <a:srcRect r="10" t="79"/>
          <a:stretch/>
        </p:blipFill>
        <p:spPr>
          <a:xfrm>
            <a:off x="0" y="3575900"/>
            <a:ext cx="2728349" cy="15675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492875" y="313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sz="2900">
                <a:latin typeface="DM Sans"/>
                <a:ea typeface="DM Sans"/>
                <a:cs typeface="DM Sans"/>
                <a:sym typeface="DM Sans"/>
              </a:rPr>
              <a:t>Framework of Social Force Estimatimation</a:t>
            </a:r>
            <a:endParaRPr sz="2900">
              <a:latin typeface="DM Sans"/>
              <a:ea typeface="DM Sans"/>
              <a:cs typeface="DM Sans"/>
              <a:sym typeface="DM Sans"/>
            </a:endParaRPr>
          </a:p>
        </p:txBody>
      </p:sp>
      <p:pic>
        <p:nvPicPr>
          <p:cNvPr id="175" name="Google Shape;175;p25" title="intro to IoT - Frame 4.jpg"/>
          <p:cNvPicPr preferRelativeResize="0"/>
          <p:nvPr/>
        </p:nvPicPr>
        <p:blipFill>
          <a:blip r:embed="rId3">
            <a:alphaModFix/>
          </a:blip>
          <a:stretch>
            <a:fillRect/>
          </a:stretch>
        </p:blipFill>
        <p:spPr>
          <a:xfrm>
            <a:off x="557938" y="1165724"/>
            <a:ext cx="7967124" cy="37151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492875" y="313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sz="2900">
                <a:latin typeface="DM Sans"/>
                <a:ea typeface="DM Sans"/>
                <a:cs typeface="DM Sans"/>
                <a:sym typeface="DM Sans"/>
              </a:rPr>
              <a:t>Feedback and Rethinking Our Approach</a:t>
            </a:r>
            <a:endParaRPr sz="2900">
              <a:latin typeface="DM Sans"/>
              <a:ea typeface="DM Sans"/>
              <a:cs typeface="DM Sans"/>
              <a:sym typeface="DM Sans"/>
            </a:endParaRPr>
          </a:p>
        </p:txBody>
      </p:sp>
      <p:sp>
        <p:nvSpPr>
          <p:cNvPr id="181" name="Google Shape;181;p26"/>
          <p:cNvSpPr txBox="1"/>
          <p:nvPr/>
        </p:nvSpPr>
        <p:spPr>
          <a:xfrm>
            <a:off x="-225250" y="1704850"/>
            <a:ext cx="7631400" cy="1417500"/>
          </a:xfrm>
          <a:prstGeom prst="rect">
            <a:avLst/>
          </a:prstGeom>
          <a:noFill/>
          <a:ln>
            <a:noFill/>
          </a:ln>
        </p:spPr>
        <p:txBody>
          <a:bodyPr spcFirstLastPara="1" wrap="square" lIns="91425" tIns="91425" rIns="91425" bIns="91425" anchor="t" anchorCtr="0">
            <a:noAutofit/>
          </a:bodyPr>
          <a:lstStyle/>
          <a:p>
            <a:pPr marL="914400" lvl="1" indent="-342900" algn="l" rtl="0">
              <a:lnSpc>
                <a:spcPct val="115000"/>
              </a:lnSpc>
              <a:spcBef>
                <a:spcPts val="1200"/>
              </a:spcBef>
              <a:spcAft>
                <a:spcPts val="0"/>
              </a:spcAft>
              <a:buClr>
                <a:srgbClr val="595959"/>
              </a:buClr>
              <a:buSzPts val="1800"/>
              <a:buFont typeface="Inter"/>
              <a:buChar char="○"/>
            </a:pPr>
            <a:r>
              <a:rPr lang="ru" sz="1800">
                <a:solidFill>
                  <a:srgbClr val="595959"/>
                </a:solidFill>
                <a:latin typeface="Inter"/>
                <a:ea typeface="Inter"/>
                <a:cs typeface="Inter"/>
                <a:sym typeface="Inter"/>
              </a:rPr>
              <a:t>Refocus from complex force models to basic principles</a:t>
            </a:r>
            <a:endParaRPr sz="1800">
              <a:solidFill>
                <a:srgbClr val="595959"/>
              </a:solidFill>
              <a:latin typeface="Inter"/>
              <a:ea typeface="Inter"/>
              <a:cs typeface="Inter"/>
              <a:sym typeface="Inter"/>
            </a:endParaRPr>
          </a:p>
          <a:p>
            <a:pPr marL="914400" lvl="1" indent="-342900" algn="l" rtl="0">
              <a:lnSpc>
                <a:spcPct val="115000"/>
              </a:lnSpc>
              <a:spcBef>
                <a:spcPts val="0"/>
              </a:spcBef>
              <a:spcAft>
                <a:spcPts val="0"/>
              </a:spcAft>
              <a:buClr>
                <a:srgbClr val="595959"/>
              </a:buClr>
              <a:buSzPts val="1800"/>
              <a:buFont typeface="Inter"/>
              <a:buChar char="○"/>
            </a:pPr>
            <a:r>
              <a:rPr lang="ru" sz="1800">
                <a:solidFill>
                  <a:srgbClr val="595959"/>
                </a:solidFill>
                <a:latin typeface="Inter"/>
                <a:ea typeface="Inter"/>
                <a:cs typeface="Inter"/>
                <a:sym typeface="Inter"/>
              </a:rPr>
              <a:t>Explore the fundamental relationship between acceleration and relative distance</a:t>
            </a:r>
            <a:endParaRPr sz="1800">
              <a:solidFill>
                <a:srgbClr val="595959"/>
              </a:solidFill>
              <a:latin typeface="Inter"/>
              <a:ea typeface="Inter"/>
              <a:cs typeface="Inter"/>
              <a:sym typeface="Inter"/>
            </a:endParaRPr>
          </a:p>
          <a:p>
            <a:pPr marL="914400" lvl="1" indent="-342900" algn="l" rtl="0">
              <a:lnSpc>
                <a:spcPct val="115000"/>
              </a:lnSpc>
              <a:spcBef>
                <a:spcPts val="0"/>
              </a:spcBef>
              <a:spcAft>
                <a:spcPts val="0"/>
              </a:spcAft>
              <a:buClr>
                <a:srgbClr val="595959"/>
              </a:buClr>
              <a:buSzPts val="1800"/>
              <a:buFont typeface="Inter"/>
              <a:buChar char="○"/>
            </a:pPr>
            <a:r>
              <a:rPr lang="ru" sz="1800">
                <a:solidFill>
                  <a:srgbClr val="595959"/>
                </a:solidFill>
                <a:latin typeface="Inter"/>
                <a:ea typeface="Inter"/>
                <a:cs typeface="Inter"/>
                <a:sym typeface="Inter"/>
              </a:rPr>
              <a:t>Simplify the goal to achieve clear, interpretable results</a:t>
            </a:r>
            <a:endParaRPr sz="1800">
              <a:solidFill>
                <a:srgbClr val="595959"/>
              </a:solidFill>
              <a:latin typeface="Inter"/>
              <a:ea typeface="Inter"/>
              <a:cs typeface="Inter"/>
              <a:sym typeface="Inter"/>
            </a:endParaRPr>
          </a:p>
          <a:p>
            <a:pPr marL="914400" lvl="0" indent="0" algn="l" rtl="0">
              <a:lnSpc>
                <a:spcPct val="115000"/>
              </a:lnSpc>
              <a:spcBef>
                <a:spcPts val="1200"/>
              </a:spcBef>
              <a:spcAft>
                <a:spcPts val="0"/>
              </a:spcAft>
              <a:buNone/>
            </a:pPr>
            <a:endParaRPr sz="1800">
              <a:solidFill>
                <a:srgbClr val="595959"/>
              </a:solidFill>
              <a:latin typeface="Inter"/>
              <a:ea typeface="Inter"/>
              <a:cs typeface="Inter"/>
              <a:sym typeface="Inter"/>
            </a:endParaRPr>
          </a:p>
          <a:p>
            <a:pPr marL="0" lvl="0" indent="0" algn="l" rtl="0">
              <a:spcBef>
                <a:spcPts val="1200"/>
              </a:spcBef>
              <a:spcAft>
                <a:spcPts val="0"/>
              </a:spcAft>
              <a:buNone/>
            </a:pPr>
            <a:endParaRPr sz="1800">
              <a:solidFill>
                <a:srgbClr val="595959"/>
              </a:solidFill>
              <a:latin typeface="Inter"/>
              <a:ea typeface="Inter"/>
              <a:cs typeface="Inter"/>
              <a:sym typeface="Inter"/>
            </a:endParaRPr>
          </a:p>
        </p:txBody>
      </p:sp>
      <p:sp>
        <p:nvSpPr>
          <p:cNvPr id="182" name="Google Shape;182;p26"/>
          <p:cNvSpPr/>
          <p:nvPr/>
        </p:nvSpPr>
        <p:spPr>
          <a:xfrm>
            <a:off x="0" y="1160950"/>
            <a:ext cx="6260700" cy="572700"/>
          </a:xfrm>
          <a:prstGeom prst="rect">
            <a:avLst/>
          </a:prstGeom>
          <a:solidFill>
            <a:srgbClr val="F5B8AC">
              <a:alpha val="517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3" name="Google Shape;183;p26"/>
          <p:cNvSpPr txBox="1"/>
          <p:nvPr/>
        </p:nvSpPr>
        <p:spPr>
          <a:xfrm>
            <a:off x="1300125" y="1189750"/>
            <a:ext cx="5940300" cy="51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ru" sz="1800" b="1">
                <a:solidFill>
                  <a:schemeClr val="dk1"/>
                </a:solidFill>
                <a:latin typeface="Inter"/>
                <a:ea typeface="Inter"/>
                <a:cs typeface="Inter"/>
                <a:sym typeface="Inter"/>
              </a:rPr>
              <a:t>Feedback (Prof. Brilliantov)</a:t>
            </a:r>
            <a:endParaRPr sz="1800" b="1">
              <a:solidFill>
                <a:schemeClr val="dk2"/>
              </a:solidFill>
              <a:latin typeface="Inter"/>
              <a:ea typeface="Inter"/>
              <a:cs typeface="Inter"/>
              <a:sym typeface="Inter"/>
            </a:endParaRPr>
          </a:p>
        </p:txBody>
      </p:sp>
      <p:sp>
        <p:nvSpPr>
          <p:cNvPr id="184" name="Google Shape;184;p26"/>
          <p:cNvSpPr/>
          <p:nvPr/>
        </p:nvSpPr>
        <p:spPr>
          <a:xfrm>
            <a:off x="4044250" y="3596400"/>
            <a:ext cx="5099700" cy="572700"/>
          </a:xfrm>
          <a:prstGeom prst="rect">
            <a:avLst/>
          </a:prstGeom>
          <a:solidFill>
            <a:srgbClr val="B7E3E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5" name="Google Shape;185;p26"/>
          <p:cNvSpPr txBox="1"/>
          <p:nvPr/>
        </p:nvSpPr>
        <p:spPr>
          <a:xfrm>
            <a:off x="4551250" y="3651900"/>
            <a:ext cx="40857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900" b="1">
                <a:solidFill>
                  <a:schemeClr val="dk1"/>
                </a:solidFill>
                <a:latin typeface="Inter"/>
                <a:ea typeface="Inter"/>
                <a:cs typeface="Inter"/>
                <a:sym typeface="Inter"/>
              </a:rPr>
              <a:t>Our adjustments (Shift focus)</a:t>
            </a:r>
            <a:endParaRPr sz="1900" b="1">
              <a:solidFill>
                <a:schemeClr val="dk1"/>
              </a:solidFill>
              <a:latin typeface="Inter"/>
              <a:ea typeface="Inter"/>
              <a:cs typeface="Inter"/>
              <a:sym typeface="Inter"/>
            </a:endParaRPr>
          </a:p>
        </p:txBody>
      </p:sp>
      <p:sp>
        <p:nvSpPr>
          <p:cNvPr id="186" name="Google Shape;186;p26"/>
          <p:cNvSpPr txBox="1"/>
          <p:nvPr/>
        </p:nvSpPr>
        <p:spPr>
          <a:xfrm>
            <a:off x="1382075" y="4257200"/>
            <a:ext cx="7631400" cy="461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ru" sz="1800">
                <a:solidFill>
                  <a:schemeClr val="dk1"/>
                </a:solidFill>
                <a:latin typeface="Inter"/>
                <a:ea typeface="Inter"/>
                <a:cs typeface="Inter"/>
                <a:sym typeface="Inter"/>
              </a:rPr>
              <a:t>Social Force Model -&gt; Impact Parameter Analysis</a:t>
            </a:r>
            <a:endParaRPr sz="1800">
              <a:solidFill>
                <a:schemeClr val="dk1"/>
              </a:solidFill>
              <a:latin typeface="Inter"/>
              <a:ea typeface="Inter"/>
              <a:cs typeface="Inter"/>
              <a:sym typeface="Inter"/>
            </a:endParaRPr>
          </a:p>
        </p:txBody>
      </p:sp>
      <p:pic>
        <p:nvPicPr>
          <p:cNvPr id="187" name="Google Shape;187;p26"/>
          <p:cNvPicPr preferRelativeResize="0"/>
          <p:nvPr/>
        </p:nvPicPr>
        <p:blipFill>
          <a:blip r:embed="rId3">
            <a:alphaModFix/>
          </a:blip>
          <a:stretch>
            <a:fillRect/>
          </a:stretch>
        </p:blipFill>
        <p:spPr>
          <a:xfrm>
            <a:off x="524376" y="3409862"/>
            <a:ext cx="2038175" cy="1006575"/>
          </a:xfrm>
          <a:prstGeom prst="rect">
            <a:avLst/>
          </a:prstGeom>
          <a:noFill/>
          <a:ln>
            <a:noFill/>
          </a:ln>
        </p:spPr>
      </p:pic>
      <p:sp>
        <p:nvSpPr>
          <p:cNvPr id="188" name="Google Shape;188;p26"/>
          <p:cNvSpPr txBox="1"/>
          <p:nvPr/>
        </p:nvSpPr>
        <p:spPr>
          <a:xfrm>
            <a:off x="492863" y="4416425"/>
            <a:ext cx="2101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 sz="1600">
                <a:solidFill>
                  <a:schemeClr val="dk1"/>
                </a:solidFill>
                <a:latin typeface="Inter"/>
                <a:ea typeface="Inter"/>
                <a:cs typeface="Inter"/>
                <a:sym typeface="Inter"/>
              </a:rPr>
              <a:t>Impact factor</a:t>
            </a:r>
            <a:endParaRPr sz="1600">
              <a:solidFill>
                <a:schemeClr val="dk1"/>
              </a:solidFill>
              <a:latin typeface="Inter"/>
              <a:ea typeface="Inter"/>
              <a:cs typeface="Inter"/>
              <a:sym typeface="Inter"/>
            </a:endParaRPr>
          </a:p>
        </p:txBody>
      </p:sp>
      <p:sp>
        <p:nvSpPr>
          <p:cNvPr id="189" name="Google Shape;189;p26"/>
          <p:cNvSpPr/>
          <p:nvPr/>
        </p:nvSpPr>
        <p:spPr>
          <a:xfrm>
            <a:off x="431800" y="3324375"/>
            <a:ext cx="2255400" cy="1484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59595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7"/>
          <p:cNvSpPr txBox="1">
            <a:spLocks noGrp="1"/>
          </p:cNvSpPr>
          <p:nvPr>
            <p:ph type="title"/>
          </p:nvPr>
        </p:nvSpPr>
        <p:spPr>
          <a:xfrm>
            <a:off x="492875" y="313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sz="2900">
                <a:latin typeface="DM Sans"/>
                <a:ea typeface="DM Sans"/>
                <a:cs typeface="DM Sans"/>
                <a:sym typeface="DM Sans"/>
              </a:rPr>
              <a:t>Why shifting our focus?</a:t>
            </a:r>
            <a:endParaRPr sz="2900">
              <a:latin typeface="DM Sans"/>
              <a:ea typeface="DM Sans"/>
              <a:cs typeface="DM Sans"/>
              <a:sym typeface="DM Sans"/>
            </a:endParaRPr>
          </a:p>
        </p:txBody>
      </p:sp>
      <p:pic>
        <p:nvPicPr>
          <p:cNvPr id="195" name="Google Shape;195;p27" descr="preencoded.png"/>
          <p:cNvPicPr preferRelativeResize="0"/>
          <p:nvPr/>
        </p:nvPicPr>
        <p:blipFill rotWithShape="1">
          <a:blip r:embed="rId3">
            <a:alphaModFix/>
          </a:blip>
          <a:srcRect/>
          <a:stretch/>
        </p:blipFill>
        <p:spPr>
          <a:xfrm>
            <a:off x="492875" y="1286750"/>
            <a:ext cx="615600" cy="915450"/>
          </a:xfrm>
          <a:prstGeom prst="rect">
            <a:avLst/>
          </a:prstGeom>
          <a:noFill/>
          <a:ln>
            <a:noFill/>
          </a:ln>
        </p:spPr>
      </p:pic>
      <p:sp>
        <p:nvSpPr>
          <p:cNvPr id="196" name="Google Shape;196;p27"/>
          <p:cNvSpPr/>
          <p:nvPr/>
        </p:nvSpPr>
        <p:spPr>
          <a:xfrm>
            <a:off x="1760247" y="1056056"/>
            <a:ext cx="31218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161613"/>
              </a:buClr>
              <a:buSzPts val="2200"/>
              <a:buFont typeface="DM Sans"/>
              <a:buNone/>
            </a:pPr>
            <a:r>
              <a:rPr lang="ru" sz="2200">
                <a:solidFill>
                  <a:srgbClr val="161613"/>
                </a:solidFill>
                <a:latin typeface="DM Sans"/>
                <a:ea typeface="DM Sans"/>
                <a:cs typeface="DM Sans"/>
                <a:sym typeface="DM Sans"/>
              </a:rPr>
              <a:t>Social Force Model</a:t>
            </a:r>
            <a:endParaRPr sz="2200" b="0" i="0" u="none" strike="noStrike" cap="none"/>
          </a:p>
        </p:txBody>
      </p:sp>
      <p:sp>
        <p:nvSpPr>
          <p:cNvPr id="197" name="Google Shape;197;p27"/>
          <p:cNvSpPr/>
          <p:nvPr/>
        </p:nvSpPr>
        <p:spPr>
          <a:xfrm>
            <a:off x="1030800" y="1617500"/>
            <a:ext cx="5355900" cy="725700"/>
          </a:xfrm>
          <a:prstGeom prst="rect">
            <a:avLst/>
          </a:prstGeom>
          <a:noFill/>
          <a:ln>
            <a:noFill/>
          </a:ln>
        </p:spPr>
        <p:txBody>
          <a:bodyPr spcFirstLastPara="1" wrap="square" lIns="0" tIns="0" rIns="0" bIns="0" anchor="t" anchorCtr="0">
            <a:noAutofit/>
          </a:bodyPr>
          <a:lstStyle/>
          <a:p>
            <a:pPr marL="914400" lvl="1" indent="-330200" algn="l" rtl="0">
              <a:lnSpc>
                <a:spcPct val="100000"/>
              </a:lnSpc>
              <a:spcBef>
                <a:spcPts val="1200"/>
              </a:spcBef>
              <a:spcAft>
                <a:spcPts val="0"/>
              </a:spcAft>
              <a:buClr>
                <a:schemeClr val="dk1"/>
              </a:buClr>
              <a:buSzPts val="1600"/>
              <a:buFont typeface="Inter"/>
              <a:buChar char="○"/>
            </a:pPr>
            <a:r>
              <a:rPr lang="ru" sz="1600">
                <a:solidFill>
                  <a:schemeClr val="dk1"/>
                </a:solidFill>
                <a:latin typeface="Inter"/>
                <a:ea typeface="Inter"/>
                <a:cs typeface="Inter"/>
                <a:sym typeface="Inter"/>
              </a:rPr>
              <a:t>Difficult to isolate specific physical behaviors</a:t>
            </a:r>
            <a:endParaRPr sz="1600">
              <a:solidFill>
                <a:schemeClr val="dk1"/>
              </a:solidFill>
              <a:latin typeface="Inter"/>
              <a:ea typeface="Inter"/>
              <a:cs typeface="Inter"/>
              <a:sym typeface="Inter"/>
            </a:endParaRPr>
          </a:p>
          <a:p>
            <a:pPr marL="914400" lvl="1" indent="-330200" algn="l" rtl="0">
              <a:lnSpc>
                <a:spcPct val="100000"/>
              </a:lnSpc>
              <a:spcBef>
                <a:spcPts val="0"/>
              </a:spcBef>
              <a:spcAft>
                <a:spcPts val="0"/>
              </a:spcAft>
              <a:buClr>
                <a:schemeClr val="dk1"/>
              </a:buClr>
              <a:buSzPts val="1600"/>
              <a:buFont typeface="Inter"/>
              <a:buChar char="○"/>
            </a:pPr>
            <a:r>
              <a:rPr lang="ru" sz="1600">
                <a:solidFill>
                  <a:schemeClr val="dk1"/>
                </a:solidFill>
                <a:latin typeface="Inter"/>
                <a:ea typeface="Inter"/>
                <a:cs typeface="Inter"/>
                <a:sym typeface="Inter"/>
              </a:rPr>
              <a:t>Highly parameterized and sensitive to assumptions</a:t>
            </a:r>
            <a:endParaRPr sz="1600">
              <a:solidFill>
                <a:schemeClr val="dk1"/>
              </a:solidFill>
              <a:latin typeface="Inter"/>
              <a:ea typeface="Inter"/>
              <a:cs typeface="Inter"/>
              <a:sym typeface="Inter"/>
            </a:endParaRPr>
          </a:p>
          <a:p>
            <a:pPr marL="0" marR="0" lvl="0" indent="0" algn="l" rtl="0">
              <a:lnSpc>
                <a:spcPct val="100000"/>
              </a:lnSpc>
              <a:spcBef>
                <a:spcPts val="1200"/>
              </a:spcBef>
              <a:spcAft>
                <a:spcPts val="0"/>
              </a:spcAft>
              <a:buClr>
                <a:srgbClr val="161613"/>
              </a:buClr>
              <a:buSzPts val="1750"/>
              <a:buFont typeface="Inter"/>
              <a:buNone/>
            </a:pPr>
            <a:endParaRPr sz="1550">
              <a:solidFill>
                <a:srgbClr val="161613"/>
              </a:solidFill>
              <a:latin typeface="Inter"/>
              <a:ea typeface="Inter"/>
              <a:cs typeface="Inter"/>
              <a:sym typeface="Inter"/>
            </a:endParaRPr>
          </a:p>
        </p:txBody>
      </p:sp>
      <p:pic>
        <p:nvPicPr>
          <p:cNvPr id="198" name="Google Shape;198;p27" descr="preencoded.png"/>
          <p:cNvPicPr preferRelativeResize="0"/>
          <p:nvPr/>
        </p:nvPicPr>
        <p:blipFill rotWithShape="1">
          <a:blip r:embed="rId4">
            <a:alphaModFix/>
          </a:blip>
          <a:srcRect/>
          <a:stretch/>
        </p:blipFill>
        <p:spPr>
          <a:xfrm>
            <a:off x="492875" y="2656900"/>
            <a:ext cx="615600" cy="738710"/>
          </a:xfrm>
          <a:prstGeom prst="rect">
            <a:avLst/>
          </a:prstGeom>
          <a:noFill/>
          <a:ln>
            <a:noFill/>
          </a:ln>
        </p:spPr>
      </p:pic>
      <p:sp>
        <p:nvSpPr>
          <p:cNvPr id="199" name="Google Shape;199;p27"/>
          <p:cNvSpPr/>
          <p:nvPr/>
        </p:nvSpPr>
        <p:spPr>
          <a:xfrm>
            <a:off x="1739522" y="2754183"/>
            <a:ext cx="3807000" cy="354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200"/>
              </a:spcBef>
              <a:spcAft>
                <a:spcPts val="1200"/>
              </a:spcAft>
              <a:buNone/>
            </a:pPr>
            <a:r>
              <a:rPr lang="ru" sz="2200">
                <a:solidFill>
                  <a:schemeClr val="dk1"/>
                </a:solidFill>
                <a:latin typeface="DM Sans"/>
                <a:ea typeface="DM Sans"/>
                <a:cs typeface="DM Sans"/>
                <a:sym typeface="DM Sans"/>
              </a:rPr>
              <a:t>Impact Parameter Approach</a:t>
            </a:r>
            <a:endParaRPr sz="2200">
              <a:solidFill>
                <a:srgbClr val="161613"/>
              </a:solidFill>
              <a:latin typeface="DM Sans"/>
              <a:ea typeface="DM Sans"/>
              <a:cs typeface="DM Sans"/>
              <a:sym typeface="DM Sans"/>
            </a:endParaRPr>
          </a:p>
        </p:txBody>
      </p:sp>
      <p:sp>
        <p:nvSpPr>
          <p:cNvPr id="200" name="Google Shape;200;p27"/>
          <p:cNvSpPr/>
          <p:nvPr/>
        </p:nvSpPr>
        <p:spPr>
          <a:xfrm>
            <a:off x="1010062" y="3298025"/>
            <a:ext cx="4381800" cy="1566900"/>
          </a:xfrm>
          <a:prstGeom prst="rect">
            <a:avLst/>
          </a:prstGeom>
          <a:noFill/>
          <a:ln>
            <a:noFill/>
          </a:ln>
        </p:spPr>
        <p:txBody>
          <a:bodyPr spcFirstLastPara="1" wrap="square" lIns="0" tIns="0" rIns="0" bIns="0" anchor="t" anchorCtr="0">
            <a:noAutofit/>
          </a:bodyPr>
          <a:lstStyle/>
          <a:p>
            <a:pPr marL="914400" lvl="1" indent="-330200" algn="l" rtl="0">
              <a:lnSpc>
                <a:spcPct val="115000"/>
              </a:lnSpc>
              <a:spcBef>
                <a:spcPts val="1200"/>
              </a:spcBef>
              <a:spcAft>
                <a:spcPts val="0"/>
              </a:spcAft>
              <a:buClr>
                <a:schemeClr val="dk1"/>
              </a:buClr>
              <a:buSzPts val="1600"/>
              <a:buFont typeface="Inter"/>
              <a:buChar char="○"/>
            </a:pPr>
            <a:r>
              <a:rPr lang="ru" sz="1600">
                <a:solidFill>
                  <a:schemeClr val="dk1"/>
                </a:solidFill>
                <a:latin typeface="Inter"/>
                <a:ea typeface="Inter"/>
                <a:cs typeface="Inter"/>
                <a:sym typeface="Inter"/>
              </a:rPr>
              <a:t>Simpler and physics-grounded</a:t>
            </a:r>
            <a:endParaRPr sz="1600">
              <a:solidFill>
                <a:schemeClr val="dk1"/>
              </a:solidFill>
              <a:latin typeface="Inter"/>
              <a:ea typeface="Inter"/>
              <a:cs typeface="Inter"/>
              <a:sym typeface="Inter"/>
            </a:endParaRPr>
          </a:p>
          <a:p>
            <a:pPr marL="914400" lvl="1" indent="-330200" algn="l" rtl="0">
              <a:lnSpc>
                <a:spcPct val="115000"/>
              </a:lnSpc>
              <a:spcBef>
                <a:spcPts val="0"/>
              </a:spcBef>
              <a:spcAft>
                <a:spcPts val="0"/>
              </a:spcAft>
              <a:buClr>
                <a:schemeClr val="dk1"/>
              </a:buClr>
              <a:buSzPts val="1600"/>
              <a:buFont typeface="Inter"/>
              <a:buChar char="○"/>
            </a:pPr>
            <a:r>
              <a:rPr lang="ru" sz="1600">
                <a:solidFill>
                  <a:schemeClr val="dk1"/>
                </a:solidFill>
                <a:latin typeface="Inter"/>
                <a:ea typeface="Inter"/>
                <a:cs typeface="Inter"/>
                <a:sym typeface="Inter"/>
              </a:rPr>
              <a:t>Focuses on measurable quantities: distance, speed, and acceleration</a:t>
            </a:r>
            <a:endParaRPr sz="1600">
              <a:solidFill>
                <a:schemeClr val="dk1"/>
              </a:solidFill>
              <a:latin typeface="Inter"/>
              <a:ea typeface="Inter"/>
              <a:cs typeface="Inter"/>
              <a:sym typeface="Inter"/>
            </a:endParaRPr>
          </a:p>
          <a:p>
            <a:pPr marL="914400" lvl="1" indent="-330200" algn="l" rtl="0">
              <a:lnSpc>
                <a:spcPct val="115000"/>
              </a:lnSpc>
              <a:spcBef>
                <a:spcPts val="0"/>
              </a:spcBef>
              <a:spcAft>
                <a:spcPts val="0"/>
              </a:spcAft>
              <a:buClr>
                <a:schemeClr val="dk1"/>
              </a:buClr>
              <a:buSzPts val="1600"/>
              <a:buFont typeface="Inter"/>
              <a:buChar char="○"/>
            </a:pPr>
            <a:r>
              <a:rPr lang="ru" sz="1600">
                <a:solidFill>
                  <a:schemeClr val="dk1"/>
                </a:solidFill>
                <a:latin typeface="Inter"/>
                <a:ea typeface="Inter"/>
                <a:cs typeface="Inter"/>
                <a:sym typeface="Inter"/>
              </a:rPr>
              <a:t>Helps understand the core of pedestrian interaction dynamics</a:t>
            </a:r>
            <a:endParaRPr sz="1600">
              <a:solidFill>
                <a:schemeClr val="dk1"/>
              </a:solidFill>
              <a:latin typeface="Inter"/>
              <a:ea typeface="Inter"/>
              <a:cs typeface="Inter"/>
              <a:sym typeface="Inter"/>
            </a:endParaRPr>
          </a:p>
          <a:p>
            <a:pPr marL="0" lvl="0" indent="0" algn="l" rtl="0">
              <a:spcBef>
                <a:spcPts val="1200"/>
              </a:spcBef>
              <a:spcAft>
                <a:spcPts val="0"/>
              </a:spcAft>
              <a:buClr>
                <a:schemeClr val="dk1"/>
              </a:buClr>
              <a:buSzPts val="1100"/>
              <a:buFont typeface="Arial"/>
              <a:buNone/>
            </a:pPr>
            <a:endParaRPr sz="1600" b="1">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161613"/>
              </a:buClr>
              <a:buSzPts val="1750"/>
              <a:buFont typeface="Inter"/>
              <a:buNone/>
            </a:pPr>
            <a:endParaRPr sz="1550">
              <a:solidFill>
                <a:srgbClr val="161613"/>
              </a:solidFill>
              <a:latin typeface="Inter"/>
              <a:ea typeface="Inter"/>
              <a:cs typeface="Inter"/>
              <a:sym typeface="Inter"/>
            </a:endParaRPr>
          </a:p>
        </p:txBody>
      </p:sp>
      <p:sp>
        <p:nvSpPr>
          <p:cNvPr id="201" name="Google Shape;201;p27"/>
          <p:cNvSpPr/>
          <p:nvPr/>
        </p:nvSpPr>
        <p:spPr>
          <a:xfrm>
            <a:off x="746375" y="1642695"/>
            <a:ext cx="279000" cy="455700"/>
          </a:xfrm>
          <a:prstGeom prst="rect">
            <a:avLst/>
          </a:prstGeom>
          <a:solidFill>
            <a:srgbClr val="EDEBE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2" name="Google Shape;202;p27"/>
          <p:cNvSpPr/>
          <p:nvPr/>
        </p:nvSpPr>
        <p:spPr>
          <a:xfrm>
            <a:off x="691974" y="2841500"/>
            <a:ext cx="207000" cy="455700"/>
          </a:xfrm>
          <a:prstGeom prst="rect">
            <a:avLst/>
          </a:prstGeom>
          <a:solidFill>
            <a:srgbClr val="EDEBE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3" name="Google Shape;203;p27"/>
          <p:cNvSpPr txBox="1"/>
          <p:nvPr/>
        </p:nvSpPr>
        <p:spPr>
          <a:xfrm>
            <a:off x="541372" y="2754171"/>
            <a:ext cx="357600" cy="45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500">
                <a:solidFill>
                  <a:srgbClr val="434343"/>
                </a:solidFill>
              </a:rPr>
              <a:t>✓</a:t>
            </a:r>
            <a:endParaRPr sz="3500">
              <a:solidFill>
                <a:srgbClr val="434343"/>
              </a:solidFill>
            </a:endParaRPr>
          </a:p>
        </p:txBody>
      </p:sp>
      <p:sp>
        <p:nvSpPr>
          <p:cNvPr id="204" name="Google Shape;204;p27"/>
          <p:cNvSpPr txBox="1"/>
          <p:nvPr/>
        </p:nvSpPr>
        <p:spPr>
          <a:xfrm>
            <a:off x="652458" y="1422688"/>
            <a:ext cx="357600" cy="5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3300">
                <a:solidFill>
                  <a:srgbClr val="434343"/>
                </a:solidFill>
              </a:rPr>
              <a:t>!</a:t>
            </a:r>
            <a:endParaRPr sz="3300">
              <a:solidFill>
                <a:srgbClr val="434343"/>
              </a:solidFill>
            </a:endParaRPr>
          </a:p>
        </p:txBody>
      </p:sp>
      <p:pic>
        <p:nvPicPr>
          <p:cNvPr id="205" name="Google Shape;205;p27"/>
          <p:cNvPicPr preferRelativeResize="0"/>
          <p:nvPr/>
        </p:nvPicPr>
        <p:blipFill>
          <a:blip r:embed="rId5">
            <a:alphaModFix/>
          </a:blip>
          <a:stretch>
            <a:fillRect/>
          </a:stretch>
        </p:blipFill>
        <p:spPr>
          <a:xfrm>
            <a:off x="5720542" y="3270750"/>
            <a:ext cx="2672758" cy="1319975"/>
          </a:xfrm>
          <a:prstGeom prst="rect">
            <a:avLst/>
          </a:prstGeom>
          <a:noFill/>
          <a:ln>
            <a:noFill/>
          </a:ln>
        </p:spPr>
      </p:pic>
      <p:sp>
        <p:nvSpPr>
          <p:cNvPr id="206" name="Google Shape;206;p27"/>
          <p:cNvSpPr txBox="1"/>
          <p:nvPr/>
        </p:nvSpPr>
        <p:spPr>
          <a:xfrm>
            <a:off x="6193125" y="2512950"/>
            <a:ext cx="2164200" cy="45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ru" sz="1800" b="1">
                <a:solidFill>
                  <a:schemeClr val="dk1"/>
                </a:solidFill>
                <a:latin typeface="DM Sans"/>
                <a:ea typeface="DM Sans"/>
                <a:cs typeface="DM Sans"/>
                <a:sym typeface="DM Sans"/>
              </a:rPr>
              <a:t>Impact factor Concept</a:t>
            </a:r>
            <a:endParaRPr sz="1800" b="1">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8"/>
          <p:cNvSpPr txBox="1">
            <a:spLocks noGrp="1"/>
          </p:cNvSpPr>
          <p:nvPr>
            <p:ph type="title"/>
          </p:nvPr>
        </p:nvSpPr>
        <p:spPr>
          <a:xfrm>
            <a:off x="492875" y="313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sz="2900">
                <a:latin typeface="DM Sans"/>
                <a:ea typeface="DM Sans"/>
                <a:cs typeface="DM Sans"/>
                <a:sym typeface="DM Sans"/>
              </a:rPr>
              <a:t>New Focus-Impact Parameter Analysis</a:t>
            </a:r>
            <a:endParaRPr sz="2900">
              <a:latin typeface="DM Sans"/>
              <a:ea typeface="DM Sans"/>
              <a:cs typeface="DM Sans"/>
              <a:sym typeface="DM Sans"/>
            </a:endParaRPr>
          </a:p>
        </p:txBody>
      </p:sp>
      <p:sp>
        <p:nvSpPr>
          <p:cNvPr id="212" name="Google Shape;212;p28"/>
          <p:cNvSpPr txBox="1"/>
          <p:nvPr/>
        </p:nvSpPr>
        <p:spPr>
          <a:xfrm>
            <a:off x="0" y="3556575"/>
            <a:ext cx="8440500" cy="1768800"/>
          </a:xfrm>
          <a:prstGeom prst="rect">
            <a:avLst/>
          </a:prstGeom>
          <a:noFill/>
          <a:ln>
            <a:noFill/>
          </a:ln>
        </p:spPr>
        <p:txBody>
          <a:bodyPr spcFirstLastPara="1" wrap="square" lIns="91425" tIns="91425" rIns="91425" bIns="91425" anchor="t" anchorCtr="0">
            <a:noAutofit/>
          </a:bodyPr>
          <a:lstStyle/>
          <a:p>
            <a:pPr marL="914400" lvl="1" indent="-342900" algn="l" rtl="0">
              <a:lnSpc>
                <a:spcPct val="115000"/>
              </a:lnSpc>
              <a:spcBef>
                <a:spcPts val="1200"/>
              </a:spcBef>
              <a:spcAft>
                <a:spcPts val="0"/>
              </a:spcAft>
              <a:buClr>
                <a:schemeClr val="dk2"/>
              </a:buClr>
              <a:buSzPts val="1800"/>
              <a:buFont typeface="Inter"/>
              <a:buChar char="○"/>
            </a:pPr>
            <a:r>
              <a:rPr lang="ru" sz="1800">
                <a:solidFill>
                  <a:schemeClr val="dk2"/>
                </a:solidFill>
                <a:latin typeface="Inter"/>
                <a:ea typeface="Inter"/>
                <a:cs typeface="Inter"/>
                <a:sym typeface="Inter"/>
              </a:rPr>
              <a:t>It reflects the likelihood of close encounters or collisions</a:t>
            </a:r>
            <a:endParaRPr sz="1800">
              <a:solidFill>
                <a:schemeClr val="dk2"/>
              </a:solidFill>
              <a:latin typeface="Inter"/>
              <a:ea typeface="Inter"/>
              <a:cs typeface="Inter"/>
              <a:sym typeface="Inter"/>
            </a:endParaRPr>
          </a:p>
          <a:p>
            <a:pPr marL="914400" lvl="1" indent="-342900" algn="l" rtl="0">
              <a:lnSpc>
                <a:spcPct val="115000"/>
              </a:lnSpc>
              <a:spcBef>
                <a:spcPts val="0"/>
              </a:spcBef>
              <a:spcAft>
                <a:spcPts val="0"/>
              </a:spcAft>
              <a:buClr>
                <a:schemeClr val="dk2"/>
              </a:buClr>
              <a:buSzPts val="1800"/>
              <a:buFont typeface="Inter"/>
              <a:buChar char="○"/>
            </a:pPr>
            <a:r>
              <a:rPr lang="ru" sz="1800">
                <a:solidFill>
                  <a:schemeClr val="dk2"/>
                </a:solidFill>
                <a:latin typeface="Inter"/>
                <a:ea typeface="Inter"/>
                <a:cs typeface="Inter"/>
                <a:sym typeface="Inter"/>
              </a:rPr>
              <a:t>It correlates with changes in pedestrian speed (acceleration/deceleration</a:t>
            </a:r>
            <a:endParaRPr sz="1800">
              <a:solidFill>
                <a:schemeClr val="dk2"/>
              </a:solidFill>
              <a:latin typeface="Inter"/>
              <a:ea typeface="Inter"/>
              <a:cs typeface="Inter"/>
              <a:sym typeface="Inter"/>
            </a:endParaRPr>
          </a:p>
          <a:p>
            <a:pPr marL="0" lvl="0" indent="0" algn="l" rtl="0">
              <a:spcBef>
                <a:spcPts val="1200"/>
              </a:spcBef>
              <a:spcAft>
                <a:spcPts val="0"/>
              </a:spcAft>
              <a:buNone/>
            </a:pPr>
            <a:endParaRPr sz="1800">
              <a:solidFill>
                <a:schemeClr val="dk2"/>
              </a:solidFill>
              <a:latin typeface="Inter"/>
              <a:ea typeface="Inter"/>
              <a:cs typeface="Inter"/>
              <a:sym typeface="Inter"/>
            </a:endParaRPr>
          </a:p>
        </p:txBody>
      </p:sp>
      <p:sp>
        <p:nvSpPr>
          <p:cNvPr id="213" name="Google Shape;213;p28"/>
          <p:cNvSpPr/>
          <p:nvPr/>
        </p:nvSpPr>
        <p:spPr>
          <a:xfrm>
            <a:off x="376700" y="2123700"/>
            <a:ext cx="8318400" cy="1154100"/>
          </a:xfrm>
          <a:prstGeom prst="roundRect">
            <a:avLst>
              <a:gd name="adj" fmla="val 2603"/>
            </a:avLst>
          </a:prstGeom>
          <a:solidFill>
            <a:srgbClr val="EDEB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txBox="1"/>
          <p:nvPr/>
        </p:nvSpPr>
        <p:spPr>
          <a:xfrm>
            <a:off x="548250" y="2274300"/>
            <a:ext cx="7980900" cy="85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1900" b="1">
                <a:solidFill>
                  <a:schemeClr val="dk1"/>
                </a:solidFill>
                <a:latin typeface="Inter"/>
                <a:ea typeface="Inter"/>
                <a:cs typeface="Inter"/>
                <a:sym typeface="Inter"/>
              </a:rPr>
              <a:t>Impact parameter - </a:t>
            </a:r>
            <a:endParaRPr sz="19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ru" sz="1800">
                <a:solidFill>
                  <a:schemeClr val="dk1"/>
                </a:solidFill>
                <a:latin typeface="Inter"/>
                <a:ea typeface="Inter"/>
                <a:cs typeface="Inter"/>
                <a:sym typeface="Inter"/>
              </a:rPr>
              <a:t>The minimum distance between two moving objects during their motion</a:t>
            </a:r>
            <a:endParaRPr sz="1800" b="1">
              <a:solidFill>
                <a:schemeClr val="dk1"/>
              </a:solidFill>
              <a:latin typeface="Inter"/>
              <a:ea typeface="Inter"/>
              <a:cs typeface="Inter"/>
              <a:sym typeface="Inter"/>
            </a:endParaRPr>
          </a:p>
        </p:txBody>
      </p:sp>
      <p:sp>
        <p:nvSpPr>
          <p:cNvPr id="215" name="Google Shape;215;p28"/>
          <p:cNvSpPr txBox="1"/>
          <p:nvPr/>
        </p:nvSpPr>
        <p:spPr>
          <a:xfrm>
            <a:off x="376700" y="1193050"/>
            <a:ext cx="7861800" cy="50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ru" sz="2100">
                <a:solidFill>
                  <a:schemeClr val="dk1"/>
                </a:solidFill>
                <a:latin typeface="DM Sans"/>
                <a:ea typeface="DM Sans"/>
                <a:cs typeface="DM Sans"/>
                <a:sym typeface="DM Sans"/>
              </a:rPr>
              <a:t>Use observable data to understand pedestrian interactions</a:t>
            </a:r>
            <a:endParaRPr sz="210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9"/>
          <p:cNvSpPr txBox="1">
            <a:spLocks noGrp="1"/>
          </p:cNvSpPr>
          <p:nvPr>
            <p:ph type="title"/>
          </p:nvPr>
        </p:nvSpPr>
        <p:spPr>
          <a:xfrm>
            <a:off x="311700" y="313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sz="3000">
                <a:latin typeface="DM Sans"/>
                <a:ea typeface="DM Sans"/>
                <a:cs typeface="DM Sans"/>
                <a:sym typeface="DM Sans"/>
              </a:rPr>
              <a:t>Our Refined objective</a:t>
            </a:r>
            <a:endParaRPr sz="3000">
              <a:latin typeface="DM Sans"/>
              <a:ea typeface="DM Sans"/>
              <a:cs typeface="DM Sans"/>
              <a:sym typeface="DM Sans"/>
            </a:endParaRPr>
          </a:p>
        </p:txBody>
      </p:sp>
      <p:sp>
        <p:nvSpPr>
          <p:cNvPr id="221" name="Google Shape;221;p29"/>
          <p:cNvSpPr txBox="1"/>
          <p:nvPr/>
        </p:nvSpPr>
        <p:spPr>
          <a:xfrm>
            <a:off x="166300" y="3249300"/>
            <a:ext cx="6396900" cy="49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ru" sz="2000" b="1">
                <a:solidFill>
                  <a:srgbClr val="595959"/>
                </a:solidFill>
                <a:latin typeface="Inter"/>
                <a:ea typeface="Inter"/>
                <a:cs typeface="Inter"/>
                <a:sym typeface="Inter"/>
              </a:rPr>
              <a:t>Why This Works</a:t>
            </a:r>
            <a:endParaRPr sz="2000">
              <a:solidFill>
                <a:srgbClr val="595959"/>
              </a:solidFill>
              <a:latin typeface="Inter"/>
              <a:ea typeface="Inter"/>
              <a:cs typeface="Inter"/>
              <a:sym typeface="Inter"/>
            </a:endParaRPr>
          </a:p>
          <a:p>
            <a:pPr marL="0" lvl="0" indent="0" algn="l" rtl="0">
              <a:spcBef>
                <a:spcPts val="1200"/>
              </a:spcBef>
              <a:spcAft>
                <a:spcPts val="0"/>
              </a:spcAft>
              <a:buNone/>
            </a:pPr>
            <a:endParaRPr sz="1800" b="1">
              <a:solidFill>
                <a:schemeClr val="dk2"/>
              </a:solidFill>
            </a:endParaRPr>
          </a:p>
        </p:txBody>
      </p:sp>
      <p:sp>
        <p:nvSpPr>
          <p:cNvPr id="222" name="Google Shape;222;p29"/>
          <p:cNvSpPr txBox="1"/>
          <p:nvPr/>
        </p:nvSpPr>
        <p:spPr>
          <a:xfrm>
            <a:off x="413500" y="1372850"/>
            <a:ext cx="3314400" cy="1389900"/>
          </a:xfrm>
          <a:prstGeom prst="rect">
            <a:avLst/>
          </a:prstGeom>
          <a:solidFill>
            <a:srgbClr val="93E3E2"/>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 sz="2200" b="1">
                <a:solidFill>
                  <a:schemeClr val="dk1"/>
                </a:solidFill>
                <a:latin typeface="DM Sans"/>
                <a:ea typeface="DM Sans"/>
                <a:cs typeface="DM Sans"/>
                <a:sym typeface="DM Sans"/>
              </a:rPr>
              <a:t>Key measurements </a:t>
            </a:r>
            <a:endParaRPr sz="2200" b="1">
              <a:solidFill>
                <a:schemeClr val="dk1"/>
              </a:solidFill>
              <a:latin typeface="DM Sans"/>
              <a:ea typeface="DM Sans"/>
              <a:cs typeface="DM Sans"/>
              <a:sym typeface="DM Sans"/>
            </a:endParaRPr>
          </a:p>
          <a:p>
            <a:pPr marL="0" lvl="0" indent="0" algn="l" rtl="0">
              <a:lnSpc>
                <a:spcPct val="115000"/>
              </a:lnSpc>
              <a:spcBef>
                <a:spcPts val="1200"/>
              </a:spcBef>
              <a:spcAft>
                <a:spcPts val="1200"/>
              </a:spcAft>
              <a:buNone/>
            </a:pPr>
            <a:r>
              <a:rPr lang="ru" sz="2000">
                <a:solidFill>
                  <a:schemeClr val="dk1"/>
                </a:solidFill>
                <a:latin typeface="Inter"/>
                <a:ea typeface="Inter"/>
                <a:cs typeface="Inter"/>
                <a:sym typeface="Inter"/>
              </a:rPr>
              <a:t>Relative </a:t>
            </a:r>
            <a:r>
              <a:rPr lang="ru" sz="2000" b="1">
                <a:solidFill>
                  <a:schemeClr val="dk1"/>
                </a:solidFill>
                <a:latin typeface="Inter"/>
                <a:ea typeface="Inter"/>
                <a:cs typeface="Inter"/>
                <a:sym typeface="Inter"/>
              </a:rPr>
              <a:t>v⃗</a:t>
            </a:r>
            <a:r>
              <a:rPr lang="ru" sz="2000">
                <a:solidFill>
                  <a:schemeClr val="dk1"/>
                </a:solidFill>
                <a:latin typeface="Inter"/>
                <a:ea typeface="Inter"/>
                <a:cs typeface="Inter"/>
                <a:sym typeface="Inter"/>
              </a:rPr>
              <a:t> and minimum distance (</a:t>
            </a:r>
            <a:r>
              <a:rPr lang="ru" sz="2000" b="1">
                <a:solidFill>
                  <a:schemeClr val="dk1"/>
                </a:solidFill>
                <a:latin typeface="Inter"/>
                <a:ea typeface="Inter"/>
                <a:cs typeface="Inter"/>
                <a:sym typeface="Inter"/>
              </a:rPr>
              <a:t>b</a:t>
            </a:r>
            <a:r>
              <a:rPr lang="ru" sz="2000">
                <a:solidFill>
                  <a:schemeClr val="dk1"/>
                </a:solidFill>
                <a:latin typeface="Inter"/>
                <a:ea typeface="Inter"/>
                <a:cs typeface="Inter"/>
                <a:sym typeface="Inter"/>
              </a:rPr>
              <a:t>)</a:t>
            </a:r>
            <a:endParaRPr sz="2000">
              <a:solidFill>
                <a:schemeClr val="dk1"/>
              </a:solidFill>
              <a:latin typeface="Inter"/>
              <a:ea typeface="Inter"/>
              <a:cs typeface="Inter"/>
              <a:sym typeface="Inter"/>
            </a:endParaRPr>
          </a:p>
        </p:txBody>
      </p:sp>
      <p:sp>
        <p:nvSpPr>
          <p:cNvPr id="223" name="Google Shape;223;p29"/>
          <p:cNvSpPr txBox="1"/>
          <p:nvPr/>
        </p:nvSpPr>
        <p:spPr>
          <a:xfrm>
            <a:off x="4985325" y="1221200"/>
            <a:ext cx="3314400" cy="1693200"/>
          </a:xfrm>
          <a:prstGeom prst="rect">
            <a:avLst/>
          </a:prstGeom>
          <a:solidFill>
            <a:srgbClr val="FB897E">
              <a:alpha val="5190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 sz="2200" b="1">
                <a:solidFill>
                  <a:schemeClr val="dk1"/>
                </a:solidFill>
                <a:latin typeface="DM Sans"/>
                <a:ea typeface="DM Sans"/>
                <a:cs typeface="DM Sans"/>
                <a:sym typeface="DM Sans"/>
              </a:rPr>
              <a:t>Goal</a:t>
            </a:r>
            <a:endParaRPr sz="2200" b="1">
              <a:solidFill>
                <a:schemeClr val="dk1"/>
              </a:solidFill>
              <a:latin typeface="DM Sans"/>
              <a:ea typeface="DM Sans"/>
              <a:cs typeface="DM Sans"/>
              <a:sym typeface="DM Sans"/>
            </a:endParaRPr>
          </a:p>
          <a:p>
            <a:pPr marL="0" lvl="0" indent="0" algn="l" rtl="0">
              <a:lnSpc>
                <a:spcPct val="115000"/>
              </a:lnSpc>
              <a:spcBef>
                <a:spcPts val="1200"/>
              </a:spcBef>
              <a:spcAft>
                <a:spcPts val="1200"/>
              </a:spcAft>
              <a:buNone/>
            </a:pPr>
            <a:r>
              <a:rPr lang="ru" sz="1900">
                <a:solidFill>
                  <a:schemeClr val="dk1"/>
                </a:solidFill>
              </a:rPr>
              <a:t>Examine how an individual’s acceleration changes as they approach others</a:t>
            </a:r>
            <a:endParaRPr sz="1700">
              <a:solidFill>
                <a:schemeClr val="dk1"/>
              </a:solidFill>
              <a:latin typeface="Inter"/>
              <a:ea typeface="Inter"/>
              <a:cs typeface="Inter"/>
              <a:sym typeface="Inter"/>
            </a:endParaRPr>
          </a:p>
        </p:txBody>
      </p:sp>
      <p:sp>
        <p:nvSpPr>
          <p:cNvPr id="224" name="Google Shape;224;p29"/>
          <p:cNvSpPr/>
          <p:nvPr/>
        </p:nvSpPr>
        <p:spPr>
          <a:xfrm>
            <a:off x="0" y="3743100"/>
            <a:ext cx="9144000" cy="1478700"/>
          </a:xfrm>
          <a:prstGeom prst="roundRect">
            <a:avLst>
              <a:gd name="adj" fmla="val 2603"/>
            </a:avLst>
          </a:prstGeom>
          <a:solidFill>
            <a:srgbClr val="EDEBE3"/>
          </a:solidFill>
          <a:ln>
            <a:noFill/>
          </a:ln>
        </p:spPr>
        <p:txBody>
          <a:bodyPr spcFirstLastPara="1" wrap="square" lIns="91425" tIns="91425" rIns="91425" bIns="91425" anchor="ctr" anchorCtr="0">
            <a:noAutofit/>
          </a:bodyPr>
          <a:lstStyle/>
          <a:p>
            <a:pPr marL="914400" lvl="1" indent="-349250" algn="l" rtl="0">
              <a:lnSpc>
                <a:spcPct val="115000"/>
              </a:lnSpc>
              <a:spcBef>
                <a:spcPts val="1200"/>
              </a:spcBef>
              <a:spcAft>
                <a:spcPts val="0"/>
              </a:spcAft>
              <a:buClr>
                <a:schemeClr val="dk2"/>
              </a:buClr>
              <a:buSzPts val="1900"/>
              <a:buFont typeface="Inter"/>
              <a:buChar char="○"/>
            </a:pPr>
            <a:r>
              <a:rPr lang="ru" sz="1900">
                <a:solidFill>
                  <a:schemeClr val="dk2"/>
                </a:solidFill>
                <a:latin typeface="Inter"/>
                <a:ea typeface="Inter"/>
                <a:cs typeface="Inter"/>
                <a:sym typeface="Inter"/>
              </a:rPr>
              <a:t>Simplifies data collection and analysis</a:t>
            </a:r>
            <a:endParaRPr sz="1900">
              <a:solidFill>
                <a:schemeClr val="dk2"/>
              </a:solidFill>
              <a:latin typeface="Inter"/>
              <a:ea typeface="Inter"/>
              <a:cs typeface="Inter"/>
              <a:sym typeface="Inter"/>
            </a:endParaRPr>
          </a:p>
          <a:p>
            <a:pPr marL="914400" lvl="1" indent="-349250" algn="l" rtl="0">
              <a:lnSpc>
                <a:spcPct val="115000"/>
              </a:lnSpc>
              <a:spcBef>
                <a:spcPts val="0"/>
              </a:spcBef>
              <a:spcAft>
                <a:spcPts val="0"/>
              </a:spcAft>
              <a:buClr>
                <a:schemeClr val="dk2"/>
              </a:buClr>
              <a:buSzPts val="1900"/>
              <a:buFont typeface="Inter"/>
              <a:buChar char="○"/>
            </a:pPr>
            <a:r>
              <a:rPr lang="ru" sz="1900">
                <a:solidFill>
                  <a:schemeClr val="dk2"/>
                </a:solidFill>
                <a:latin typeface="Inter"/>
                <a:ea typeface="Inter"/>
                <a:cs typeface="Inter"/>
                <a:sym typeface="Inter"/>
              </a:rPr>
              <a:t>Provides clear, physics-based insights into pedestrian avoidance behavior</a:t>
            </a:r>
            <a:endParaRPr sz="1900">
              <a:solidFill>
                <a:schemeClr val="dk2"/>
              </a:solidFill>
              <a:latin typeface="Inter"/>
              <a:ea typeface="Inter"/>
              <a:cs typeface="Inter"/>
              <a:sym typeface="Inter"/>
            </a:endParaRPr>
          </a:p>
        </p:txBody>
      </p:sp>
      <p:cxnSp>
        <p:nvCxnSpPr>
          <p:cNvPr id="225" name="Google Shape;225;p29"/>
          <p:cNvCxnSpPr>
            <a:stCxn id="222" idx="3"/>
            <a:endCxn id="223" idx="1"/>
          </p:cNvCxnSpPr>
          <p:nvPr/>
        </p:nvCxnSpPr>
        <p:spPr>
          <a:xfrm>
            <a:off x="3727900" y="2067800"/>
            <a:ext cx="1257300" cy="0"/>
          </a:xfrm>
          <a:prstGeom prst="straightConnector1">
            <a:avLst/>
          </a:prstGeom>
          <a:noFill/>
          <a:ln w="28575" cap="flat" cmpd="sng">
            <a:solidFill>
              <a:schemeClr val="dk1"/>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Clr>
                <a:schemeClr val="dk1"/>
              </a:buClr>
              <a:buSzPts val="1100"/>
              <a:buFont typeface="Arial"/>
              <a:buNone/>
            </a:pPr>
            <a:r>
              <a:rPr lang="ru" sz="1800">
                <a:solidFill>
                  <a:schemeClr val="dk2"/>
                </a:solidFill>
              </a:rPr>
              <a:t>Implementation</a:t>
            </a:r>
            <a:endParaRPr/>
          </a:p>
        </p:txBody>
      </p:sp>
      <p:sp>
        <p:nvSpPr>
          <p:cNvPr id="231" name="Google Shape;231;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None/>
            </a:pPr>
            <a:endParaRPr/>
          </a:p>
        </p:txBody>
      </p:sp>
      <p:pic>
        <p:nvPicPr>
          <p:cNvPr id="232" name="Google Shape;232;p30" title="bandicam 2025-03-25 23-27-45-759.mp4">
            <a:hlinkClick r:id="rId3"/>
          </p:cNvPr>
          <p:cNvPicPr preferRelativeResize="0"/>
          <p:nvPr/>
        </p:nvPicPr>
        <p:blipFill>
          <a:blip r:embed="rId4">
            <a:alphaModFix/>
          </a:blip>
          <a:stretch>
            <a:fillRect/>
          </a:stretch>
        </p:blipFill>
        <p:spPr>
          <a:xfrm>
            <a:off x="0" y="21630"/>
            <a:ext cx="9144000" cy="510023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2"/>
                                        </p:tgtEl>
                                        <p:attrNameLst>
                                          <p:attrName>style.visibility</p:attrName>
                                        </p:attrNameLst>
                                      </p:cBhvr>
                                      <p:to>
                                        <p:strVal val="visible"/>
                                      </p:to>
                                    </p:set>
                                    <p:animEffect transition="in" filter="fade">
                                      <p:cBhvr>
                                        <p:cTn id="7" dur="10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1"/>
          <p:cNvSpPr txBox="1">
            <a:spLocks noGrp="1"/>
          </p:cNvSpPr>
          <p:nvPr>
            <p:ph type="title"/>
          </p:nvPr>
        </p:nvSpPr>
        <p:spPr>
          <a:xfrm>
            <a:off x="311700" y="4540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ru" sz="2900">
                <a:latin typeface="DM Sans"/>
                <a:ea typeface="DM Sans"/>
                <a:cs typeface="DM Sans"/>
                <a:sym typeface="DM Sans"/>
              </a:rPr>
              <a:t>PREVIOUS approach</a:t>
            </a:r>
            <a:endParaRPr sz="2900">
              <a:latin typeface="DM Sans"/>
              <a:ea typeface="DM Sans"/>
              <a:cs typeface="DM Sans"/>
              <a:sym typeface="DM Sans"/>
            </a:endParaRPr>
          </a:p>
        </p:txBody>
      </p:sp>
      <p:sp>
        <p:nvSpPr>
          <p:cNvPr id="238" name="Google Shape;238;p31"/>
          <p:cNvSpPr txBox="1">
            <a:spLocks noGrp="1"/>
          </p:cNvSpPr>
          <p:nvPr>
            <p:ph type="body" idx="1"/>
          </p:nvPr>
        </p:nvSpPr>
        <p:spPr>
          <a:xfrm>
            <a:off x="0" y="1183725"/>
            <a:ext cx="3888000" cy="20157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Clr>
                <a:schemeClr val="dk1"/>
              </a:buClr>
              <a:buSzPts val="1600"/>
              <a:buFont typeface="Inter"/>
              <a:buChar char="●"/>
            </a:pPr>
            <a:r>
              <a:rPr lang="ru" sz="1600">
                <a:solidFill>
                  <a:schemeClr val="dk1"/>
                </a:solidFill>
                <a:latin typeface="Inter"/>
                <a:ea typeface="Inter"/>
                <a:cs typeface="Inter"/>
                <a:sym typeface="Inter"/>
              </a:rPr>
              <a:t>Data collection was done with a wide-angle RGB camera</a:t>
            </a:r>
            <a:endParaRPr sz="1600">
              <a:solidFill>
                <a:schemeClr val="dk1"/>
              </a:solidFill>
              <a:latin typeface="Inter"/>
              <a:ea typeface="Inter"/>
              <a:cs typeface="Inter"/>
              <a:sym typeface="Inter"/>
            </a:endParaRPr>
          </a:p>
          <a:p>
            <a:pPr marL="457200" lvl="0" indent="-330200" algn="l" rtl="0">
              <a:spcBef>
                <a:spcPts val="0"/>
              </a:spcBef>
              <a:spcAft>
                <a:spcPts val="0"/>
              </a:spcAft>
              <a:buClr>
                <a:schemeClr val="dk1"/>
              </a:buClr>
              <a:buSzPts val="1600"/>
              <a:buFont typeface="Inter"/>
              <a:buChar char="●"/>
            </a:pPr>
            <a:r>
              <a:rPr lang="ru" sz="1600">
                <a:solidFill>
                  <a:schemeClr val="dk1"/>
                </a:solidFill>
                <a:latin typeface="Inter"/>
                <a:ea typeface="Inter"/>
                <a:cs typeface="Inter"/>
                <a:sym typeface="Inter"/>
              </a:rPr>
              <a:t>Camera was set on an elevated area</a:t>
            </a:r>
            <a:endParaRPr sz="1600">
              <a:solidFill>
                <a:schemeClr val="dk1"/>
              </a:solidFill>
              <a:latin typeface="Inter"/>
              <a:ea typeface="Inter"/>
              <a:cs typeface="Inter"/>
              <a:sym typeface="Inter"/>
            </a:endParaRPr>
          </a:p>
          <a:p>
            <a:pPr marL="457200" lvl="0" indent="-330200" algn="l" rtl="0">
              <a:spcBef>
                <a:spcPts val="0"/>
              </a:spcBef>
              <a:spcAft>
                <a:spcPts val="0"/>
              </a:spcAft>
              <a:buClr>
                <a:schemeClr val="dk1"/>
              </a:buClr>
              <a:buSzPts val="1600"/>
              <a:buFont typeface="Inter"/>
              <a:buChar char="●"/>
            </a:pPr>
            <a:r>
              <a:rPr lang="ru" sz="1600">
                <a:solidFill>
                  <a:schemeClr val="dk1"/>
                </a:solidFill>
                <a:latin typeface="Inter"/>
                <a:ea typeface="Inter"/>
                <a:cs typeface="Inter"/>
                <a:sym typeface="Inter"/>
              </a:rPr>
              <a:t>Human tracking was performed with DeepSORT</a:t>
            </a:r>
            <a:endParaRPr sz="1600">
              <a:solidFill>
                <a:schemeClr val="dk1"/>
              </a:solidFill>
              <a:latin typeface="Inter"/>
              <a:ea typeface="Inter"/>
              <a:cs typeface="Inter"/>
              <a:sym typeface="Inter"/>
            </a:endParaRPr>
          </a:p>
        </p:txBody>
      </p:sp>
      <p:pic>
        <p:nvPicPr>
          <p:cNvPr id="239" name="Google Shape;239;p31" title="iot-2025-03-25_22.15.35-ezgif.com-video-to-gif-converter.gif"/>
          <p:cNvPicPr preferRelativeResize="0"/>
          <p:nvPr/>
        </p:nvPicPr>
        <p:blipFill rotWithShape="1">
          <a:blip r:embed="rId3">
            <a:alphaModFix/>
          </a:blip>
          <a:srcRect t="3400"/>
          <a:stretch/>
        </p:blipFill>
        <p:spPr>
          <a:xfrm>
            <a:off x="3888000" y="1504000"/>
            <a:ext cx="4818474" cy="2391250"/>
          </a:xfrm>
          <a:prstGeom prst="rect">
            <a:avLst/>
          </a:prstGeom>
          <a:noFill/>
          <a:ln>
            <a:noFill/>
          </a:ln>
        </p:spPr>
      </p:pic>
      <p:sp>
        <p:nvSpPr>
          <p:cNvPr id="240" name="Google Shape;240;p31"/>
          <p:cNvSpPr txBox="1"/>
          <p:nvPr/>
        </p:nvSpPr>
        <p:spPr>
          <a:xfrm>
            <a:off x="0" y="3630575"/>
            <a:ext cx="3000000" cy="1114500"/>
          </a:xfrm>
          <a:prstGeom prst="rect">
            <a:avLst/>
          </a:prstGeom>
          <a:solidFill>
            <a:srgbClr val="FB897E">
              <a:alpha val="5190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269999" lvl="0" indent="0" algn="l" rtl="0">
              <a:lnSpc>
                <a:spcPct val="115000"/>
              </a:lnSpc>
              <a:spcBef>
                <a:spcPts val="0"/>
              </a:spcBef>
              <a:spcAft>
                <a:spcPts val="0"/>
              </a:spcAft>
              <a:buNone/>
            </a:pPr>
            <a:r>
              <a:rPr lang="ru" sz="1600" b="1">
                <a:solidFill>
                  <a:schemeClr val="dk1"/>
                </a:solidFill>
                <a:latin typeface="Inter"/>
                <a:ea typeface="Inter"/>
                <a:cs typeface="Inter"/>
                <a:sym typeface="Inter"/>
              </a:rPr>
              <a:t>Conclusion:</a:t>
            </a:r>
            <a:endParaRPr sz="1600" b="1">
              <a:solidFill>
                <a:schemeClr val="dk1"/>
              </a:solidFill>
              <a:latin typeface="Inter"/>
              <a:ea typeface="Inter"/>
              <a:cs typeface="Inter"/>
              <a:sym typeface="Inter"/>
            </a:endParaRPr>
          </a:p>
          <a:p>
            <a:pPr marL="269999" lvl="0" indent="0" algn="l" rtl="0">
              <a:lnSpc>
                <a:spcPct val="100000"/>
              </a:lnSpc>
              <a:spcBef>
                <a:spcPts val="1200"/>
              </a:spcBef>
              <a:spcAft>
                <a:spcPts val="0"/>
              </a:spcAft>
              <a:buNone/>
            </a:pPr>
            <a:r>
              <a:rPr lang="ru" sz="1600">
                <a:solidFill>
                  <a:schemeClr val="dk1"/>
                </a:solidFill>
                <a:latin typeface="Inter"/>
                <a:ea typeface="Inter"/>
                <a:cs typeface="Inter"/>
                <a:sym typeface="Inter"/>
              </a:rPr>
              <a:t>plane recognition was </a:t>
            </a:r>
            <a:endParaRPr sz="1600">
              <a:solidFill>
                <a:schemeClr val="dk1"/>
              </a:solidFill>
              <a:latin typeface="Inter"/>
              <a:ea typeface="Inter"/>
              <a:cs typeface="Inter"/>
              <a:sym typeface="Inter"/>
            </a:endParaRPr>
          </a:p>
          <a:p>
            <a:pPr marL="269999" lvl="0" indent="0" algn="l" rtl="0">
              <a:lnSpc>
                <a:spcPct val="100000"/>
              </a:lnSpc>
              <a:spcBef>
                <a:spcPts val="0"/>
              </a:spcBef>
              <a:spcAft>
                <a:spcPts val="0"/>
              </a:spcAft>
              <a:buNone/>
            </a:pPr>
            <a:r>
              <a:rPr lang="ru" sz="1600">
                <a:solidFill>
                  <a:schemeClr val="dk1"/>
                </a:solidFill>
                <a:latin typeface="Inter"/>
                <a:ea typeface="Inter"/>
                <a:cs typeface="Inter"/>
                <a:sym typeface="Inter"/>
              </a:rPr>
              <a:t>not precise enough</a:t>
            </a:r>
            <a:endParaRPr sz="1600">
              <a:solidFill>
                <a:schemeClr val="dk1"/>
              </a:solidFill>
              <a:latin typeface="Inter"/>
              <a:ea typeface="Inter"/>
              <a:cs typeface="Inter"/>
              <a:sym typeface="Inter"/>
            </a:endParaRPr>
          </a:p>
        </p:txBody>
      </p:sp>
      <p:cxnSp>
        <p:nvCxnSpPr>
          <p:cNvPr id="241" name="Google Shape;241;p31"/>
          <p:cNvCxnSpPr/>
          <p:nvPr/>
        </p:nvCxnSpPr>
        <p:spPr>
          <a:xfrm>
            <a:off x="-167100" y="3334450"/>
            <a:ext cx="3167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txBox="1">
            <a:spLocks noGrp="1"/>
          </p:cNvSpPr>
          <p:nvPr>
            <p:ph type="title"/>
          </p:nvPr>
        </p:nvSpPr>
        <p:spPr>
          <a:xfrm>
            <a:off x="311700" y="4540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ru" sz="2900">
                <a:latin typeface="DM Sans"/>
                <a:ea typeface="DM Sans"/>
                <a:cs typeface="DM Sans"/>
                <a:sym typeface="DM Sans"/>
              </a:rPr>
              <a:t>Project plan</a:t>
            </a:r>
            <a:endParaRPr sz="2900">
              <a:latin typeface="DM Sans"/>
              <a:ea typeface="DM Sans"/>
              <a:cs typeface="DM Sans"/>
              <a:sym typeface="DM Sans"/>
            </a:endParaRPr>
          </a:p>
        </p:txBody>
      </p:sp>
      <p:sp>
        <p:nvSpPr>
          <p:cNvPr id="247" name="Google Shape;247;p32"/>
          <p:cNvSpPr/>
          <p:nvPr/>
        </p:nvSpPr>
        <p:spPr>
          <a:xfrm>
            <a:off x="311700" y="1399975"/>
            <a:ext cx="2550600" cy="1494900"/>
          </a:xfrm>
          <a:prstGeom prst="roundRect">
            <a:avLst>
              <a:gd name="adj" fmla="val 16667"/>
            </a:avLst>
          </a:prstGeom>
          <a:solidFill>
            <a:srgbClr val="EDEBE3"/>
          </a:solidFill>
          <a:ln w="9525" cap="flat" cmpd="sng">
            <a:solidFill>
              <a:schemeClr val="dk2"/>
            </a:solidFill>
            <a:prstDash val="solid"/>
            <a:round/>
            <a:headEnd type="none" w="sm" len="sm"/>
            <a:tailEnd type="none" w="sm" len="sm"/>
          </a:ln>
        </p:spPr>
        <p:txBody>
          <a:bodyPr spcFirstLastPara="1" wrap="square" lIns="270000" tIns="91425" rIns="91425" bIns="91425" anchor="t" anchorCtr="0">
            <a:noAutofit/>
          </a:bodyPr>
          <a:lstStyle/>
          <a:p>
            <a:pPr marL="0" lvl="0" indent="0" algn="l" rtl="0">
              <a:lnSpc>
                <a:spcPct val="115000"/>
              </a:lnSpc>
              <a:spcBef>
                <a:spcPts val="0"/>
              </a:spcBef>
              <a:spcAft>
                <a:spcPts val="0"/>
              </a:spcAft>
              <a:buNone/>
            </a:pPr>
            <a:r>
              <a:rPr lang="ru" sz="1100" b="1">
                <a:solidFill>
                  <a:schemeClr val="dk1"/>
                </a:solidFill>
                <a:latin typeface="Inter"/>
                <a:ea typeface="Inter"/>
                <a:cs typeface="Inter"/>
                <a:sym typeface="Inter"/>
              </a:rPr>
              <a:t>May 6-9: Data Collection</a:t>
            </a:r>
            <a:endParaRPr sz="1100" b="1">
              <a:solidFill>
                <a:schemeClr val="dk1"/>
              </a:solidFill>
              <a:latin typeface="Inter"/>
              <a:ea typeface="Inter"/>
              <a:cs typeface="Inter"/>
              <a:sym typeface="Inter"/>
            </a:endParaRPr>
          </a:p>
          <a:p>
            <a:pPr marL="89999" lvl="1" indent="-292100" algn="l" rtl="0">
              <a:lnSpc>
                <a:spcPct val="115000"/>
              </a:lnSpc>
              <a:spcBef>
                <a:spcPts val="1200"/>
              </a:spcBef>
              <a:spcAft>
                <a:spcPts val="0"/>
              </a:spcAft>
              <a:buClr>
                <a:schemeClr val="dk1"/>
              </a:buClr>
              <a:buSzPts val="1000"/>
              <a:buFont typeface="Inter"/>
              <a:buChar char="○"/>
            </a:pPr>
            <a:r>
              <a:rPr lang="ru" sz="1000">
                <a:solidFill>
                  <a:schemeClr val="dk1"/>
                </a:solidFill>
                <a:latin typeface="Inter"/>
                <a:ea typeface="Inter"/>
                <a:cs typeface="Inter"/>
                <a:sym typeface="Inter"/>
              </a:rPr>
              <a:t>“Depth Anything” (RGB-only pipeline)</a:t>
            </a:r>
            <a:endParaRPr sz="1000">
              <a:solidFill>
                <a:schemeClr val="dk1"/>
              </a:solidFill>
              <a:latin typeface="Inter"/>
              <a:ea typeface="Inter"/>
              <a:cs typeface="Inter"/>
              <a:sym typeface="Inter"/>
            </a:endParaRPr>
          </a:p>
          <a:p>
            <a:pPr marL="89999" lvl="1" indent="-292100" algn="l" rtl="0">
              <a:lnSpc>
                <a:spcPct val="115000"/>
              </a:lnSpc>
              <a:spcBef>
                <a:spcPts val="0"/>
              </a:spcBef>
              <a:spcAft>
                <a:spcPts val="0"/>
              </a:spcAft>
              <a:buClr>
                <a:schemeClr val="dk1"/>
              </a:buClr>
              <a:buSzPts val="1000"/>
              <a:buFont typeface="Inter"/>
              <a:buChar char="○"/>
            </a:pPr>
            <a:r>
              <a:rPr lang="ru" sz="1000">
                <a:solidFill>
                  <a:schemeClr val="dk1"/>
                </a:solidFill>
                <a:latin typeface="Inter"/>
                <a:ea typeface="Inter"/>
                <a:cs typeface="Inter"/>
                <a:sym typeface="Inter"/>
              </a:rPr>
              <a:t>RGBD camera (manufacturer-calibrated)</a:t>
            </a:r>
            <a:endParaRPr sz="1300">
              <a:latin typeface="Inter"/>
              <a:ea typeface="Inter"/>
              <a:cs typeface="Inter"/>
              <a:sym typeface="Inter"/>
            </a:endParaRPr>
          </a:p>
        </p:txBody>
      </p:sp>
      <p:sp>
        <p:nvSpPr>
          <p:cNvPr id="248" name="Google Shape;248;p32"/>
          <p:cNvSpPr/>
          <p:nvPr/>
        </p:nvSpPr>
        <p:spPr>
          <a:xfrm>
            <a:off x="3040325" y="1399975"/>
            <a:ext cx="2550600" cy="1494900"/>
          </a:xfrm>
          <a:prstGeom prst="roundRect">
            <a:avLst>
              <a:gd name="adj" fmla="val 16667"/>
            </a:avLst>
          </a:prstGeom>
          <a:solidFill>
            <a:srgbClr val="EDEBE3"/>
          </a:solidFill>
          <a:ln w="9525" cap="flat" cmpd="sng">
            <a:solidFill>
              <a:schemeClr val="dk2"/>
            </a:solidFill>
            <a:prstDash val="solid"/>
            <a:round/>
            <a:headEnd type="none" w="sm" len="sm"/>
            <a:tailEnd type="none" w="sm" len="sm"/>
          </a:ln>
        </p:spPr>
        <p:txBody>
          <a:bodyPr spcFirstLastPara="1" wrap="square" lIns="360000" tIns="91425" rIns="91425" bIns="91425" anchor="t" anchorCtr="0">
            <a:noAutofit/>
          </a:bodyPr>
          <a:lstStyle/>
          <a:p>
            <a:pPr marL="0" lvl="0" indent="0" algn="l" rtl="0">
              <a:lnSpc>
                <a:spcPct val="115000"/>
              </a:lnSpc>
              <a:spcBef>
                <a:spcPts val="0"/>
              </a:spcBef>
              <a:spcAft>
                <a:spcPts val="0"/>
              </a:spcAft>
              <a:buNone/>
            </a:pPr>
            <a:r>
              <a:rPr lang="ru" sz="1100" b="1">
                <a:solidFill>
                  <a:schemeClr val="dk1"/>
                </a:solidFill>
                <a:latin typeface="Inter"/>
                <a:ea typeface="Inter"/>
                <a:cs typeface="Inter"/>
                <a:sym typeface="Inter"/>
              </a:rPr>
              <a:t>May 10-12: Parallel Processing</a:t>
            </a:r>
            <a:endParaRPr sz="1100" b="1">
              <a:solidFill>
                <a:schemeClr val="dk1"/>
              </a:solidFill>
              <a:latin typeface="Inter"/>
              <a:ea typeface="Inter"/>
              <a:cs typeface="Inter"/>
              <a:sym typeface="Inter"/>
            </a:endParaRPr>
          </a:p>
          <a:p>
            <a:pPr marL="0" lvl="1" indent="-149225" algn="l" rtl="0">
              <a:lnSpc>
                <a:spcPct val="115000"/>
              </a:lnSpc>
              <a:spcBef>
                <a:spcPts val="1200"/>
              </a:spcBef>
              <a:spcAft>
                <a:spcPts val="0"/>
              </a:spcAft>
              <a:buClr>
                <a:schemeClr val="dk1"/>
              </a:buClr>
              <a:buSzPts val="1000"/>
              <a:buFont typeface="Inter"/>
              <a:buChar char="○"/>
            </a:pPr>
            <a:r>
              <a:rPr lang="ru" sz="1000">
                <a:solidFill>
                  <a:schemeClr val="dk1"/>
                </a:solidFill>
                <a:latin typeface="Inter"/>
                <a:ea typeface="Inter"/>
                <a:cs typeface="Inter"/>
                <a:sym typeface="Inter"/>
              </a:rPr>
              <a:t>Run trajectory extraction on both datasets</a:t>
            </a:r>
            <a:endParaRPr sz="1000">
              <a:solidFill>
                <a:schemeClr val="dk1"/>
              </a:solidFill>
              <a:latin typeface="Inter"/>
              <a:ea typeface="Inter"/>
              <a:cs typeface="Inter"/>
              <a:sym typeface="Inter"/>
            </a:endParaRPr>
          </a:p>
          <a:p>
            <a:pPr marL="0" lvl="1" indent="-149225" algn="l" rtl="0">
              <a:lnSpc>
                <a:spcPct val="115000"/>
              </a:lnSpc>
              <a:spcBef>
                <a:spcPts val="0"/>
              </a:spcBef>
              <a:spcAft>
                <a:spcPts val="0"/>
              </a:spcAft>
              <a:buClr>
                <a:schemeClr val="dk1"/>
              </a:buClr>
              <a:buSzPts val="1000"/>
              <a:buFont typeface="Inter"/>
              <a:buChar char="○"/>
            </a:pPr>
            <a:r>
              <a:rPr lang="ru" sz="1000">
                <a:solidFill>
                  <a:schemeClr val="dk1"/>
                </a:solidFill>
                <a:latin typeface="Inter"/>
                <a:ea typeface="Inter"/>
                <a:cs typeface="Inter"/>
                <a:sym typeface="Inter"/>
              </a:rPr>
              <a:t>Compare foot position accuracy (+/- cm)</a:t>
            </a:r>
            <a:endParaRPr sz="1000">
              <a:solidFill>
                <a:schemeClr val="dk1"/>
              </a:solidFill>
              <a:latin typeface="Inter"/>
              <a:ea typeface="Inter"/>
              <a:cs typeface="Inter"/>
              <a:sym typeface="Inter"/>
            </a:endParaRPr>
          </a:p>
          <a:p>
            <a:pPr marL="0" lvl="1" indent="-149225" algn="l" rtl="0">
              <a:lnSpc>
                <a:spcPct val="115000"/>
              </a:lnSpc>
              <a:spcBef>
                <a:spcPts val="0"/>
              </a:spcBef>
              <a:spcAft>
                <a:spcPts val="0"/>
              </a:spcAft>
              <a:buClr>
                <a:schemeClr val="dk1"/>
              </a:buClr>
              <a:buSzPts val="1000"/>
              <a:buFont typeface="Inter"/>
              <a:buChar char="○"/>
            </a:pPr>
            <a:r>
              <a:rPr lang="ru" sz="1000">
                <a:solidFill>
                  <a:schemeClr val="dk1"/>
                </a:solidFill>
                <a:latin typeface="Inter"/>
                <a:ea typeface="Inter"/>
                <a:cs typeface="Inter"/>
                <a:sym typeface="Inter"/>
              </a:rPr>
              <a:t>Note processing time differences</a:t>
            </a:r>
            <a:endParaRPr sz="1000">
              <a:solidFill>
                <a:schemeClr val="dk1"/>
              </a:solidFill>
              <a:latin typeface="Inter"/>
              <a:ea typeface="Inter"/>
              <a:cs typeface="Inter"/>
              <a:sym typeface="Inter"/>
            </a:endParaRPr>
          </a:p>
        </p:txBody>
      </p:sp>
      <p:sp>
        <p:nvSpPr>
          <p:cNvPr id="249" name="Google Shape;249;p32"/>
          <p:cNvSpPr/>
          <p:nvPr/>
        </p:nvSpPr>
        <p:spPr>
          <a:xfrm>
            <a:off x="5768950" y="1399975"/>
            <a:ext cx="2957100" cy="1494900"/>
          </a:xfrm>
          <a:prstGeom prst="roundRect">
            <a:avLst>
              <a:gd name="adj" fmla="val 16667"/>
            </a:avLst>
          </a:prstGeom>
          <a:solidFill>
            <a:srgbClr val="EDEBE3"/>
          </a:solidFill>
          <a:ln w="9525" cap="flat" cmpd="sng">
            <a:solidFill>
              <a:schemeClr val="dk2"/>
            </a:solidFill>
            <a:prstDash val="solid"/>
            <a:round/>
            <a:headEnd type="none" w="sm" len="sm"/>
            <a:tailEnd type="none" w="sm" len="sm"/>
          </a:ln>
        </p:spPr>
        <p:txBody>
          <a:bodyPr spcFirstLastPara="1" wrap="square" lIns="180000" tIns="91425" rIns="91425" bIns="91425" anchor="t" anchorCtr="0">
            <a:noAutofit/>
          </a:bodyPr>
          <a:lstStyle/>
          <a:p>
            <a:pPr marL="0" lvl="0" indent="0" algn="l" rtl="0">
              <a:lnSpc>
                <a:spcPct val="100000"/>
              </a:lnSpc>
              <a:spcBef>
                <a:spcPts val="0"/>
              </a:spcBef>
              <a:spcAft>
                <a:spcPts val="0"/>
              </a:spcAft>
              <a:buNone/>
            </a:pPr>
            <a:r>
              <a:rPr lang="ru" sz="1100" b="1">
                <a:solidFill>
                  <a:schemeClr val="dk1"/>
                </a:solidFill>
                <a:latin typeface="Inter"/>
                <a:ea typeface="Inter"/>
                <a:cs typeface="Inter"/>
                <a:sym typeface="Inter"/>
              </a:rPr>
              <a:t>May 13-16: Quantitative Comparison</a:t>
            </a:r>
            <a:endParaRPr sz="1100" b="1">
              <a:solidFill>
                <a:schemeClr val="dk1"/>
              </a:solidFill>
              <a:latin typeface="Inter"/>
              <a:ea typeface="Inter"/>
              <a:cs typeface="Inter"/>
              <a:sym typeface="Inter"/>
            </a:endParaRPr>
          </a:p>
          <a:p>
            <a:pPr marL="179999" lvl="1" indent="-149225" algn="l" rtl="0">
              <a:lnSpc>
                <a:spcPct val="115000"/>
              </a:lnSpc>
              <a:spcBef>
                <a:spcPts val="1200"/>
              </a:spcBef>
              <a:spcAft>
                <a:spcPts val="0"/>
              </a:spcAft>
              <a:buClr>
                <a:schemeClr val="dk1"/>
              </a:buClr>
              <a:buSzPts val="1000"/>
              <a:buFont typeface="Inter"/>
              <a:buChar char="○"/>
            </a:pPr>
            <a:r>
              <a:rPr lang="ru" sz="1000">
                <a:solidFill>
                  <a:schemeClr val="dk1"/>
                </a:solidFill>
                <a:latin typeface="Inter"/>
                <a:ea typeface="Inter"/>
                <a:cs typeface="Inter"/>
                <a:sym typeface="Inter"/>
              </a:rPr>
              <a:t>We should compare:</a:t>
            </a:r>
            <a:endParaRPr sz="1000">
              <a:solidFill>
                <a:schemeClr val="dk1"/>
              </a:solidFill>
              <a:latin typeface="Inter"/>
              <a:ea typeface="Inter"/>
              <a:cs typeface="Inter"/>
              <a:sym typeface="Inter"/>
            </a:endParaRPr>
          </a:p>
          <a:p>
            <a:pPr marL="179999" lvl="0" indent="0" algn="l" rtl="0">
              <a:lnSpc>
                <a:spcPct val="115000"/>
              </a:lnSpc>
              <a:spcBef>
                <a:spcPts val="0"/>
              </a:spcBef>
              <a:spcAft>
                <a:spcPts val="0"/>
              </a:spcAft>
              <a:buNone/>
            </a:pPr>
            <a:r>
              <a:rPr lang="ru" sz="1000">
                <a:solidFill>
                  <a:schemeClr val="dk1"/>
                </a:solidFill>
                <a:latin typeface="Inter"/>
                <a:ea typeface="Inter"/>
                <a:cs typeface="Inter"/>
                <a:sym typeface="Inter"/>
              </a:rPr>
              <a:t>- Positional drift (per-frame differences)</a:t>
            </a:r>
            <a:endParaRPr sz="1000">
              <a:solidFill>
                <a:schemeClr val="dk1"/>
              </a:solidFill>
              <a:latin typeface="Inter"/>
              <a:ea typeface="Inter"/>
              <a:cs typeface="Inter"/>
              <a:sym typeface="Inter"/>
            </a:endParaRPr>
          </a:p>
          <a:p>
            <a:pPr marL="179999" lvl="0" indent="0" algn="l" rtl="0">
              <a:lnSpc>
                <a:spcPct val="115000"/>
              </a:lnSpc>
              <a:spcBef>
                <a:spcPts val="0"/>
              </a:spcBef>
              <a:spcAft>
                <a:spcPts val="0"/>
              </a:spcAft>
              <a:buNone/>
            </a:pPr>
            <a:r>
              <a:rPr lang="ru" sz="1000">
                <a:solidFill>
                  <a:schemeClr val="dk1"/>
                </a:solidFill>
                <a:latin typeface="Inter"/>
                <a:ea typeface="Inter"/>
                <a:cs typeface="Inter"/>
                <a:sym typeface="Inter"/>
              </a:rPr>
              <a:t>- Impact parameter (b) consistency</a:t>
            </a:r>
            <a:endParaRPr sz="1000">
              <a:solidFill>
                <a:schemeClr val="dk1"/>
              </a:solidFill>
              <a:latin typeface="Inter"/>
              <a:ea typeface="Inter"/>
              <a:cs typeface="Inter"/>
              <a:sym typeface="Inter"/>
            </a:endParaRPr>
          </a:p>
          <a:p>
            <a:pPr marL="179999" lvl="0" indent="0" algn="l" rtl="0">
              <a:lnSpc>
                <a:spcPct val="115000"/>
              </a:lnSpc>
              <a:spcBef>
                <a:spcPts val="0"/>
              </a:spcBef>
              <a:spcAft>
                <a:spcPts val="0"/>
              </a:spcAft>
              <a:buNone/>
            </a:pPr>
            <a:r>
              <a:rPr lang="ru" sz="1000">
                <a:solidFill>
                  <a:schemeClr val="dk1"/>
                </a:solidFill>
                <a:latin typeface="Inter"/>
                <a:ea typeface="Inter"/>
                <a:cs typeface="Inter"/>
                <a:sym typeface="Inter"/>
              </a:rPr>
              <a:t>- Processing time per 100 frames</a:t>
            </a:r>
            <a:endParaRPr sz="1000">
              <a:solidFill>
                <a:schemeClr val="dk1"/>
              </a:solidFill>
              <a:latin typeface="Inter"/>
              <a:ea typeface="Inter"/>
              <a:cs typeface="Inter"/>
              <a:sym typeface="Inter"/>
            </a:endParaRPr>
          </a:p>
        </p:txBody>
      </p:sp>
      <p:sp>
        <p:nvSpPr>
          <p:cNvPr id="250" name="Google Shape;250;p32"/>
          <p:cNvSpPr/>
          <p:nvPr/>
        </p:nvSpPr>
        <p:spPr>
          <a:xfrm>
            <a:off x="766600" y="3268150"/>
            <a:ext cx="3196200" cy="1494900"/>
          </a:xfrm>
          <a:prstGeom prst="roundRect">
            <a:avLst>
              <a:gd name="adj" fmla="val 16667"/>
            </a:avLst>
          </a:prstGeom>
          <a:solidFill>
            <a:srgbClr val="EDEBE3"/>
          </a:solidFill>
          <a:ln w="9525" cap="flat" cmpd="sng">
            <a:solidFill>
              <a:schemeClr val="dk2"/>
            </a:solidFill>
            <a:prstDash val="solid"/>
            <a:round/>
            <a:headEnd type="none" w="sm" len="sm"/>
            <a:tailEnd type="none" w="sm" len="sm"/>
          </a:ln>
        </p:spPr>
        <p:txBody>
          <a:bodyPr spcFirstLastPara="1" wrap="square" lIns="450000" tIns="91425" rIns="91425" bIns="91425" anchor="t" anchorCtr="0">
            <a:noAutofit/>
          </a:bodyPr>
          <a:lstStyle/>
          <a:p>
            <a:pPr marL="0" lvl="0" indent="0" algn="l" rtl="0">
              <a:lnSpc>
                <a:spcPct val="115000"/>
              </a:lnSpc>
              <a:spcBef>
                <a:spcPts val="0"/>
              </a:spcBef>
              <a:spcAft>
                <a:spcPts val="0"/>
              </a:spcAft>
              <a:buNone/>
            </a:pPr>
            <a:r>
              <a:rPr lang="ru" sz="1100" b="1">
                <a:solidFill>
                  <a:schemeClr val="dk1"/>
                </a:solidFill>
                <a:latin typeface="Inter"/>
                <a:ea typeface="Inter"/>
                <a:cs typeface="Inter"/>
                <a:sym typeface="Inter"/>
              </a:rPr>
              <a:t>May 13-16: Physics Validation</a:t>
            </a:r>
            <a:endParaRPr sz="1100" b="1">
              <a:solidFill>
                <a:schemeClr val="dk1"/>
              </a:solidFill>
              <a:latin typeface="Inter"/>
              <a:ea typeface="Inter"/>
              <a:cs typeface="Inter"/>
              <a:sym typeface="Inter"/>
            </a:endParaRPr>
          </a:p>
          <a:p>
            <a:pPr marL="0" lvl="1" indent="-292100" algn="l" rtl="0">
              <a:lnSpc>
                <a:spcPct val="115000"/>
              </a:lnSpc>
              <a:spcBef>
                <a:spcPts val="1200"/>
              </a:spcBef>
              <a:spcAft>
                <a:spcPts val="0"/>
              </a:spcAft>
              <a:buClr>
                <a:schemeClr val="dk1"/>
              </a:buClr>
              <a:buSzPts val="1000"/>
              <a:buFont typeface="Inter"/>
              <a:buChar char="○"/>
            </a:pPr>
            <a:r>
              <a:rPr lang="ru" sz="1000">
                <a:solidFill>
                  <a:schemeClr val="dk1"/>
                </a:solidFill>
                <a:latin typeface="Inter"/>
                <a:ea typeface="Inter"/>
                <a:cs typeface="Inter"/>
                <a:sym typeface="Inter"/>
              </a:rPr>
              <a:t>Check which method better predicts:</a:t>
            </a:r>
            <a:endParaRPr sz="1000">
              <a:solidFill>
                <a:schemeClr val="dk1"/>
              </a:solidFill>
              <a:latin typeface="Inter"/>
              <a:ea typeface="Inter"/>
              <a:cs typeface="Inter"/>
              <a:sym typeface="Inter"/>
            </a:endParaRPr>
          </a:p>
          <a:p>
            <a:pPr marL="89999" lvl="0" indent="-292100" algn="l" rtl="0">
              <a:lnSpc>
                <a:spcPct val="115000"/>
              </a:lnSpc>
              <a:spcBef>
                <a:spcPts val="0"/>
              </a:spcBef>
              <a:spcAft>
                <a:spcPts val="0"/>
              </a:spcAft>
              <a:buClr>
                <a:schemeClr val="dk1"/>
              </a:buClr>
              <a:buSzPts val="1000"/>
              <a:buFont typeface="Inter"/>
              <a:buChar char="-"/>
            </a:pPr>
            <a:r>
              <a:rPr lang="ru" sz="1000">
                <a:solidFill>
                  <a:schemeClr val="dk1"/>
                </a:solidFill>
                <a:latin typeface="Inter"/>
                <a:ea typeface="Inter"/>
                <a:cs typeface="Inter"/>
                <a:sym typeface="Inter"/>
              </a:rPr>
              <a:t>Acceleration vs distance relationship</a:t>
            </a:r>
            <a:endParaRPr sz="1000">
              <a:solidFill>
                <a:schemeClr val="dk1"/>
              </a:solidFill>
              <a:latin typeface="Inter"/>
              <a:ea typeface="Inter"/>
              <a:cs typeface="Inter"/>
              <a:sym typeface="Inter"/>
            </a:endParaRPr>
          </a:p>
          <a:p>
            <a:pPr marL="89999" lvl="0" indent="-292100" algn="l" rtl="0">
              <a:lnSpc>
                <a:spcPct val="115000"/>
              </a:lnSpc>
              <a:spcBef>
                <a:spcPts val="0"/>
              </a:spcBef>
              <a:spcAft>
                <a:spcPts val="0"/>
              </a:spcAft>
              <a:buClr>
                <a:schemeClr val="dk1"/>
              </a:buClr>
              <a:buSzPts val="1000"/>
              <a:buFont typeface="Inter"/>
              <a:buChar char="-"/>
            </a:pPr>
            <a:r>
              <a:rPr lang="ru" sz="1000">
                <a:solidFill>
                  <a:schemeClr val="dk1"/>
                </a:solidFill>
                <a:latin typeface="Inter"/>
                <a:ea typeface="Inter"/>
                <a:cs typeface="Inter"/>
                <a:sym typeface="Inter"/>
              </a:rPr>
              <a:t>Collision avoidance thresholds</a:t>
            </a:r>
            <a:endParaRPr sz="1000">
              <a:solidFill>
                <a:schemeClr val="dk1"/>
              </a:solidFill>
              <a:latin typeface="Inter"/>
              <a:ea typeface="Inter"/>
              <a:cs typeface="Inter"/>
              <a:sym typeface="Inter"/>
            </a:endParaRPr>
          </a:p>
        </p:txBody>
      </p:sp>
      <p:sp>
        <p:nvSpPr>
          <p:cNvPr id="251" name="Google Shape;251;p32"/>
          <p:cNvSpPr/>
          <p:nvPr/>
        </p:nvSpPr>
        <p:spPr>
          <a:xfrm>
            <a:off x="4353725" y="3268150"/>
            <a:ext cx="3593400" cy="1494900"/>
          </a:xfrm>
          <a:prstGeom prst="roundRect">
            <a:avLst>
              <a:gd name="adj" fmla="val 16667"/>
            </a:avLst>
          </a:prstGeom>
          <a:solidFill>
            <a:srgbClr val="EDEBE3"/>
          </a:solidFill>
          <a:ln w="9525" cap="flat" cmpd="sng">
            <a:solidFill>
              <a:schemeClr val="dk2"/>
            </a:solidFill>
            <a:prstDash val="solid"/>
            <a:round/>
            <a:headEnd type="none" w="sm" len="sm"/>
            <a:tailEnd type="none" w="sm" len="sm"/>
          </a:ln>
        </p:spPr>
        <p:txBody>
          <a:bodyPr spcFirstLastPara="1" wrap="square" lIns="270000" tIns="0" rIns="91425" bIns="91425" anchor="t" anchorCtr="0">
            <a:noAutofit/>
          </a:bodyPr>
          <a:lstStyle/>
          <a:p>
            <a:pPr marL="0" lvl="0" indent="0" algn="l" rtl="0">
              <a:lnSpc>
                <a:spcPct val="115000"/>
              </a:lnSpc>
              <a:spcBef>
                <a:spcPts val="1200"/>
              </a:spcBef>
              <a:spcAft>
                <a:spcPts val="0"/>
              </a:spcAft>
              <a:buNone/>
            </a:pPr>
            <a:r>
              <a:rPr lang="ru" sz="1100" b="1">
                <a:solidFill>
                  <a:schemeClr val="dk1"/>
                </a:solidFill>
                <a:latin typeface="Inter"/>
                <a:ea typeface="Inter"/>
                <a:cs typeface="Inter"/>
                <a:sym typeface="Inter"/>
              </a:rPr>
              <a:t>May 21-27: Defense Prep</a:t>
            </a:r>
            <a:endParaRPr sz="1100" b="1">
              <a:solidFill>
                <a:schemeClr val="dk1"/>
              </a:solidFill>
              <a:latin typeface="Inter"/>
              <a:ea typeface="Inter"/>
              <a:cs typeface="Inter"/>
              <a:sym typeface="Inter"/>
            </a:endParaRPr>
          </a:p>
          <a:p>
            <a:pPr marL="89999" lvl="1" indent="-292100" algn="l" rtl="0">
              <a:lnSpc>
                <a:spcPct val="115000"/>
              </a:lnSpc>
              <a:spcBef>
                <a:spcPts val="1200"/>
              </a:spcBef>
              <a:spcAft>
                <a:spcPts val="0"/>
              </a:spcAft>
              <a:buClr>
                <a:schemeClr val="dk1"/>
              </a:buClr>
              <a:buSzPts val="1000"/>
              <a:buFont typeface="Inter"/>
              <a:buChar char="○"/>
            </a:pPr>
            <a:r>
              <a:rPr lang="ru" sz="1000">
                <a:solidFill>
                  <a:schemeClr val="dk1"/>
                </a:solidFill>
                <a:latin typeface="Inter"/>
                <a:ea typeface="Inter"/>
                <a:cs typeface="Inter"/>
                <a:sym typeface="Inter"/>
              </a:rPr>
              <a:t>Superior method's results (highlight accuracy)</a:t>
            </a:r>
            <a:endParaRPr sz="1000">
              <a:solidFill>
                <a:schemeClr val="dk1"/>
              </a:solidFill>
              <a:latin typeface="Inter"/>
              <a:ea typeface="Inter"/>
              <a:cs typeface="Inter"/>
              <a:sym typeface="Inter"/>
            </a:endParaRPr>
          </a:p>
          <a:p>
            <a:pPr marL="89999" lvl="1" indent="-292100" algn="l" rtl="0">
              <a:lnSpc>
                <a:spcPct val="115000"/>
              </a:lnSpc>
              <a:spcBef>
                <a:spcPts val="0"/>
              </a:spcBef>
              <a:spcAft>
                <a:spcPts val="0"/>
              </a:spcAft>
              <a:buClr>
                <a:schemeClr val="dk1"/>
              </a:buClr>
              <a:buSzPts val="1000"/>
              <a:buFont typeface="Inter"/>
              <a:buChar char="○"/>
            </a:pPr>
            <a:r>
              <a:rPr lang="ru" sz="1000">
                <a:solidFill>
                  <a:schemeClr val="dk1"/>
                </a:solidFill>
                <a:latin typeface="Inter"/>
                <a:ea typeface="Inter"/>
                <a:cs typeface="Inter"/>
                <a:sym typeface="Inter"/>
              </a:rPr>
              <a:t>Side-by-side comparison graphs</a:t>
            </a:r>
            <a:endParaRPr sz="900" b="1">
              <a:solidFill>
                <a:schemeClr val="dk1"/>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5"/>
          <p:cNvPicPr preferRelativeResize="0"/>
          <p:nvPr/>
        </p:nvPicPr>
        <p:blipFill>
          <a:blip r:embed="rId3">
            <a:alphaModFix amt="5000"/>
          </a:blip>
          <a:stretch>
            <a:fillRect/>
          </a:stretch>
        </p:blipFill>
        <p:spPr>
          <a:xfrm flipH="1">
            <a:off x="4143275" y="2693002"/>
            <a:ext cx="5070973" cy="2505910"/>
          </a:xfrm>
          <a:prstGeom prst="rect">
            <a:avLst/>
          </a:prstGeom>
          <a:noFill/>
          <a:ln>
            <a:noFill/>
          </a:ln>
        </p:spPr>
      </p:pic>
      <p:sp>
        <p:nvSpPr>
          <p:cNvPr id="79" name="Google Shape;79;p15"/>
          <p:cNvSpPr txBox="1"/>
          <p:nvPr/>
        </p:nvSpPr>
        <p:spPr>
          <a:xfrm>
            <a:off x="234450" y="939600"/>
            <a:ext cx="8472000" cy="1442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ru" sz="2000" b="1">
                <a:solidFill>
                  <a:srgbClr val="222222"/>
                </a:solidFill>
                <a:latin typeface="Inter"/>
                <a:ea typeface="Inter"/>
                <a:cs typeface="Inter"/>
                <a:sym typeface="Inter"/>
              </a:rPr>
              <a:t>Social force concept </a:t>
            </a:r>
            <a:endParaRPr sz="2000" b="1">
              <a:solidFill>
                <a:srgbClr val="222222"/>
              </a:solidFill>
              <a:latin typeface="Inter"/>
              <a:ea typeface="Inter"/>
              <a:cs typeface="Inter"/>
              <a:sym typeface="Inter"/>
            </a:endParaRPr>
          </a:p>
          <a:p>
            <a:pPr marL="0" lvl="0" indent="0" algn="l" rtl="0">
              <a:lnSpc>
                <a:spcPct val="115000"/>
              </a:lnSpc>
              <a:spcBef>
                <a:spcPts val="0"/>
              </a:spcBef>
              <a:spcAft>
                <a:spcPts val="0"/>
              </a:spcAft>
              <a:buClr>
                <a:schemeClr val="dk1"/>
              </a:buClr>
              <a:buSzPts val="1100"/>
              <a:buFont typeface="Arial"/>
              <a:buNone/>
            </a:pPr>
            <a:r>
              <a:rPr lang="ru" sz="1700">
                <a:solidFill>
                  <a:srgbClr val="222222"/>
                </a:solidFill>
                <a:latin typeface="Inter"/>
                <a:ea typeface="Inter"/>
                <a:cs typeface="Inter"/>
                <a:sym typeface="Inter"/>
              </a:rPr>
              <a:t>Pedestrian movement can be likened to the behavior of gases and fluids, where individual particles (pedestrians) interact with one another and their environment, such as malls, train stations, and public areas.</a:t>
            </a:r>
            <a:endParaRPr sz="2100">
              <a:solidFill>
                <a:srgbClr val="222222"/>
              </a:solidFill>
              <a:latin typeface="Inter Medium"/>
              <a:ea typeface="Inter Medium"/>
              <a:cs typeface="Inter Medium"/>
              <a:sym typeface="Inter Medium"/>
            </a:endParaRPr>
          </a:p>
        </p:txBody>
      </p:sp>
      <p:sp>
        <p:nvSpPr>
          <p:cNvPr id="80" name="Google Shape;80;p15"/>
          <p:cNvSpPr txBox="1"/>
          <p:nvPr/>
        </p:nvSpPr>
        <p:spPr>
          <a:xfrm>
            <a:off x="106875" y="34025"/>
            <a:ext cx="5753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3600">
                <a:solidFill>
                  <a:srgbClr val="000000"/>
                </a:solidFill>
                <a:latin typeface="DM Sans"/>
                <a:ea typeface="DM Sans"/>
                <a:cs typeface="DM Sans"/>
                <a:sym typeface="DM Sans"/>
              </a:rPr>
              <a:t>A brief intro</a:t>
            </a:r>
            <a:endParaRPr>
              <a:latin typeface="DM Sans"/>
              <a:ea typeface="DM Sans"/>
              <a:cs typeface="DM Sans"/>
              <a:sym typeface="DM Sans"/>
            </a:endParaRPr>
          </a:p>
        </p:txBody>
      </p:sp>
      <p:pic>
        <p:nvPicPr>
          <p:cNvPr id="81" name="Google Shape;81;p15"/>
          <p:cNvPicPr preferRelativeResize="0"/>
          <p:nvPr/>
        </p:nvPicPr>
        <p:blipFill>
          <a:blip r:embed="rId3">
            <a:alphaModFix/>
          </a:blip>
          <a:stretch>
            <a:fillRect/>
          </a:stretch>
        </p:blipFill>
        <p:spPr>
          <a:xfrm>
            <a:off x="4143275" y="2637600"/>
            <a:ext cx="5070973" cy="2505901"/>
          </a:xfrm>
          <a:prstGeom prst="rect">
            <a:avLst/>
          </a:prstGeom>
          <a:noFill/>
          <a:ln>
            <a:noFill/>
          </a:ln>
        </p:spPr>
      </p:pic>
      <p:sp>
        <p:nvSpPr>
          <p:cNvPr id="82" name="Google Shape;82;p15"/>
          <p:cNvSpPr txBox="1"/>
          <p:nvPr/>
        </p:nvSpPr>
        <p:spPr>
          <a:xfrm>
            <a:off x="432863" y="2870975"/>
            <a:ext cx="3079200" cy="13746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ru" sz="1822" b="1">
                <a:solidFill>
                  <a:srgbClr val="222222"/>
                </a:solidFill>
                <a:latin typeface="DM Sans"/>
                <a:ea typeface="DM Sans"/>
                <a:cs typeface="DM Sans"/>
                <a:sym typeface="DM Sans"/>
              </a:rPr>
              <a:t>Key related terms:</a:t>
            </a:r>
            <a:endParaRPr sz="1822" b="1">
              <a:solidFill>
                <a:srgbClr val="222222"/>
              </a:solidFill>
              <a:latin typeface="DM Sans"/>
              <a:ea typeface="DM Sans"/>
              <a:cs typeface="DM Sans"/>
              <a:sym typeface="DM Sans"/>
            </a:endParaRPr>
          </a:p>
          <a:p>
            <a:pPr marL="457200" lvl="0" indent="-331628" algn="l" rtl="0">
              <a:lnSpc>
                <a:spcPct val="130000"/>
              </a:lnSpc>
              <a:spcBef>
                <a:spcPts val="0"/>
              </a:spcBef>
              <a:spcAft>
                <a:spcPts val="0"/>
              </a:spcAft>
              <a:buClr>
                <a:srgbClr val="222222"/>
              </a:buClr>
              <a:buSzPts val="1623"/>
              <a:buFont typeface="Inter"/>
              <a:buChar char="●"/>
            </a:pPr>
            <a:r>
              <a:rPr lang="ru" sz="1622">
                <a:solidFill>
                  <a:srgbClr val="222222"/>
                </a:solidFill>
                <a:latin typeface="Inter"/>
                <a:ea typeface="Inter"/>
                <a:cs typeface="Inter"/>
                <a:sym typeface="Inter"/>
              </a:rPr>
              <a:t>Behavioral Reactions</a:t>
            </a:r>
            <a:endParaRPr sz="1622">
              <a:solidFill>
                <a:srgbClr val="222222"/>
              </a:solidFill>
              <a:latin typeface="Inter"/>
              <a:ea typeface="Inter"/>
              <a:cs typeface="Inter"/>
              <a:sym typeface="Inter"/>
            </a:endParaRPr>
          </a:p>
          <a:p>
            <a:pPr marL="457200" lvl="0" indent="-331628" algn="l" rtl="0">
              <a:lnSpc>
                <a:spcPct val="130000"/>
              </a:lnSpc>
              <a:spcBef>
                <a:spcPts val="0"/>
              </a:spcBef>
              <a:spcAft>
                <a:spcPts val="0"/>
              </a:spcAft>
              <a:buClr>
                <a:srgbClr val="222222"/>
              </a:buClr>
              <a:buSzPts val="1623"/>
              <a:buFont typeface="Inter"/>
              <a:buChar char="●"/>
            </a:pPr>
            <a:r>
              <a:rPr lang="ru" sz="1622">
                <a:solidFill>
                  <a:srgbClr val="222222"/>
                </a:solidFill>
                <a:latin typeface="Inter"/>
                <a:ea typeface="Inter"/>
                <a:cs typeface="Inter"/>
                <a:sym typeface="Inter"/>
              </a:rPr>
              <a:t>Automatic Responses</a:t>
            </a:r>
            <a:endParaRPr sz="1650">
              <a:solidFill>
                <a:srgbClr val="222222"/>
              </a:solidFill>
              <a:latin typeface="Inter"/>
              <a:ea typeface="Inter"/>
              <a:cs typeface="Inter"/>
              <a:sym typeface="Inter"/>
            </a:endParaRPr>
          </a:p>
          <a:p>
            <a:pPr marL="457200" lvl="0" indent="-331628" algn="l" rtl="0">
              <a:lnSpc>
                <a:spcPct val="130000"/>
              </a:lnSpc>
              <a:spcBef>
                <a:spcPts val="0"/>
              </a:spcBef>
              <a:spcAft>
                <a:spcPts val="0"/>
              </a:spcAft>
              <a:buClr>
                <a:srgbClr val="222222"/>
              </a:buClr>
              <a:buSzPts val="1623"/>
              <a:buFont typeface="Inter"/>
              <a:buChar char="●"/>
            </a:pPr>
            <a:r>
              <a:rPr lang="ru" sz="1622">
                <a:solidFill>
                  <a:srgbClr val="222222"/>
                </a:solidFill>
                <a:latin typeface="Inter"/>
                <a:ea typeface="Inter"/>
                <a:cs typeface="Inter"/>
                <a:sym typeface="Inter"/>
              </a:rPr>
              <a:t>Equation of Motion</a:t>
            </a:r>
            <a:endParaRPr sz="1622">
              <a:solidFill>
                <a:srgbClr val="222222"/>
              </a:solidFill>
              <a:latin typeface="Inter"/>
              <a:ea typeface="Inter"/>
              <a:cs typeface="Inter"/>
              <a:sym typeface="Inter"/>
            </a:endParaRPr>
          </a:p>
          <a:p>
            <a:pPr marL="0" lvl="0" indent="0" algn="ctr" rtl="0">
              <a:lnSpc>
                <a:spcPct val="80000"/>
              </a:lnSpc>
              <a:spcBef>
                <a:spcPts val="0"/>
              </a:spcBef>
              <a:spcAft>
                <a:spcPts val="0"/>
              </a:spcAft>
              <a:buNone/>
            </a:pPr>
            <a:endParaRPr sz="2230">
              <a:solidFill>
                <a:srgbClr val="595959"/>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ru" sz="2900">
                <a:latin typeface="DM Sans"/>
                <a:ea typeface="DM Sans"/>
                <a:cs typeface="DM Sans"/>
                <a:sym typeface="DM Sans"/>
              </a:rPr>
              <a:t>Conclusions</a:t>
            </a:r>
            <a:endParaRPr sz="2900">
              <a:latin typeface="DM Sans"/>
              <a:ea typeface="DM Sans"/>
              <a:cs typeface="DM Sans"/>
              <a:sym typeface="DM Sans"/>
            </a:endParaRPr>
          </a:p>
        </p:txBody>
      </p:sp>
      <p:sp>
        <p:nvSpPr>
          <p:cNvPr id="257" name="Google Shape;257;p33"/>
          <p:cNvSpPr txBox="1"/>
          <p:nvPr/>
        </p:nvSpPr>
        <p:spPr>
          <a:xfrm>
            <a:off x="166300" y="3249300"/>
            <a:ext cx="6396900" cy="49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ru" sz="2000" b="1">
                <a:solidFill>
                  <a:schemeClr val="dk2"/>
                </a:solidFill>
                <a:latin typeface="Inter"/>
                <a:ea typeface="Inter"/>
                <a:cs typeface="Inter"/>
                <a:sym typeface="Inter"/>
              </a:rPr>
              <a:t>Main insights</a:t>
            </a:r>
            <a:endParaRPr sz="2000">
              <a:solidFill>
                <a:schemeClr val="dk2"/>
              </a:solidFill>
              <a:latin typeface="Inter"/>
              <a:ea typeface="Inter"/>
              <a:cs typeface="Inter"/>
              <a:sym typeface="Inter"/>
            </a:endParaRPr>
          </a:p>
          <a:p>
            <a:pPr marL="0" lvl="0" indent="0" algn="l" rtl="0">
              <a:spcBef>
                <a:spcPts val="1200"/>
              </a:spcBef>
              <a:spcAft>
                <a:spcPts val="0"/>
              </a:spcAft>
              <a:buNone/>
            </a:pPr>
            <a:endParaRPr sz="1800" b="1">
              <a:solidFill>
                <a:schemeClr val="dk2"/>
              </a:solidFill>
            </a:endParaRPr>
          </a:p>
        </p:txBody>
      </p:sp>
      <p:sp>
        <p:nvSpPr>
          <p:cNvPr id="258" name="Google Shape;258;p33"/>
          <p:cNvSpPr/>
          <p:nvPr/>
        </p:nvSpPr>
        <p:spPr>
          <a:xfrm>
            <a:off x="-52200" y="3743100"/>
            <a:ext cx="9196200" cy="1449600"/>
          </a:xfrm>
          <a:prstGeom prst="roundRect">
            <a:avLst>
              <a:gd name="adj" fmla="val 2603"/>
            </a:avLst>
          </a:prstGeom>
          <a:solidFill>
            <a:srgbClr val="EDEBE3"/>
          </a:solidFill>
          <a:ln>
            <a:noFill/>
          </a:ln>
        </p:spPr>
        <p:txBody>
          <a:bodyPr spcFirstLastPara="1" wrap="square" lIns="91425" tIns="91425" rIns="91425" bIns="91425" anchor="ctr" anchorCtr="0">
            <a:noAutofit/>
          </a:bodyPr>
          <a:lstStyle/>
          <a:p>
            <a:pPr marL="914400" lvl="1" indent="-342900" algn="l" rtl="0">
              <a:lnSpc>
                <a:spcPct val="115000"/>
              </a:lnSpc>
              <a:spcBef>
                <a:spcPts val="0"/>
              </a:spcBef>
              <a:spcAft>
                <a:spcPts val="0"/>
              </a:spcAft>
              <a:buClr>
                <a:schemeClr val="dk1"/>
              </a:buClr>
              <a:buSzPts val="1800"/>
              <a:buFont typeface="Inter"/>
              <a:buChar char="○"/>
            </a:pPr>
            <a:r>
              <a:rPr lang="ru" sz="1800">
                <a:solidFill>
                  <a:schemeClr val="dk1"/>
                </a:solidFill>
                <a:latin typeface="Inter"/>
                <a:ea typeface="Inter"/>
                <a:cs typeface="Inter"/>
                <a:sym typeface="Inter"/>
              </a:rPr>
              <a:t>Experiment should be conducted with a larger testing group</a:t>
            </a:r>
            <a:endParaRPr sz="1800">
              <a:solidFill>
                <a:schemeClr val="dk1"/>
              </a:solidFill>
              <a:latin typeface="Inter"/>
              <a:ea typeface="Inter"/>
              <a:cs typeface="Inter"/>
              <a:sym typeface="Inter"/>
            </a:endParaRPr>
          </a:p>
          <a:p>
            <a:pPr marL="914400" lvl="1" indent="-342900" algn="l" rtl="0">
              <a:lnSpc>
                <a:spcPct val="115000"/>
              </a:lnSpc>
              <a:spcBef>
                <a:spcPts val="0"/>
              </a:spcBef>
              <a:spcAft>
                <a:spcPts val="0"/>
              </a:spcAft>
              <a:buClr>
                <a:schemeClr val="dk1"/>
              </a:buClr>
              <a:buSzPts val="1800"/>
              <a:buFont typeface="Inter"/>
              <a:buChar char="○"/>
            </a:pPr>
            <a:r>
              <a:rPr lang="ru" sz="1800">
                <a:solidFill>
                  <a:schemeClr val="dk1"/>
                </a:solidFill>
                <a:latin typeface="Inter"/>
                <a:ea typeface="Inter"/>
                <a:cs typeface="Inter"/>
                <a:sym typeface="Inter"/>
              </a:rPr>
              <a:t>More in-depth research should be made in case of complex (difficult-to-predict) trajectories </a:t>
            </a:r>
            <a:endParaRPr sz="1800">
              <a:solidFill>
                <a:schemeClr val="dk1"/>
              </a:solidFill>
              <a:latin typeface="Inter"/>
              <a:ea typeface="Inter"/>
              <a:cs typeface="Inter"/>
              <a:sym typeface="Inter"/>
            </a:endParaRPr>
          </a:p>
          <a:p>
            <a:pPr marL="914400" lvl="1" indent="-342900" algn="l" rtl="0">
              <a:lnSpc>
                <a:spcPct val="115000"/>
              </a:lnSpc>
              <a:spcBef>
                <a:spcPts val="0"/>
              </a:spcBef>
              <a:spcAft>
                <a:spcPts val="0"/>
              </a:spcAft>
              <a:buClr>
                <a:schemeClr val="dk1"/>
              </a:buClr>
              <a:buSzPts val="1800"/>
              <a:buFont typeface="Inter"/>
              <a:buChar char="○"/>
            </a:pPr>
            <a:r>
              <a:rPr lang="ru" sz="1800">
                <a:solidFill>
                  <a:schemeClr val="dk1"/>
                </a:solidFill>
                <a:latin typeface="Inter"/>
                <a:ea typeface="Inter"/>
                <a:cs typeface="Inter"/>
                <a:sym typeface="Inter"/>
              </a:rPr>
              <a:t>Some other hardware can be tested for this kind of task as well</a:t>
            </a:r>
            <a:endParaRPr sz="1900">
              <a:solidFill>
                <a:schemeClr val="dk2"/>
              </a:solidFill>
              <a:latin typeface="Inter"/>
              <a:ea typeface="Inter"/>
              <a:cs typeface="Inter"/>
              <a:sym typeface="Inter"/>
            </a:endParaRPr>
          </a:p>
        </p:txBody>
      </p:sp>
      <p:sp>
        <p:nvSpPr>
          <p:cNvPr id="259" name="Google Shape;259;p33"/>
          <p:cNvSpPr txBox="1"/>
          <p:nvPr/>
        </p:nvSpPr>
        <p:spPr>
          <a:xfrm>
            <a:off x="728300" y="1480288"/>
            <a:ext cx="2706000" cy="934200"/>
          </a:xfrm>
          <a:prstGeom prst="rect">
            <a:avLst/>
          </a:prstGeom>
          <a:solidFill>
            <a:srgbClr val="B0D8F0"/>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800" b="1">
                <a:solidFill>
                  <a:schemeClr val="dk1"/>
                </a:solidFill>
                <a:latin typeface="Inter"/>
                <a:ea typeface="Inter"/>
                <a:cs typeface="Inter"/>
                <a:sym typeface="Inter"/>
              </a:rPr>
              <a:t>Hardware Framework</a:t>
            </a:r>
            <a:endParaRPr sz="18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ru" sz="1800">
                <a:solidFill>
                  <a:schemeClr val="dk1"/>
                </a:solidFill>
                <a:latin typeface="Inter"/>
                <a:ea typeface="Inter"/>
                <a:cs typeface="Inter"/>
                <a:sym typeface="Inter"/>
              </a:rPr>
              <a:t>RGBD camera</a:t>
            </a:r>
            <a:endParaRPr sz="1800">
              <a:solidFill>
                <a:schemeClr val="dk1"/>
              </a:solidFill>
              <a:latin typeface="Inter"/>
              <a:ea typeface="Inter"/>
              <a:cs typeface="Inter"/>
              <a:sym typeface="Inter"/>
            </a:endParaRPr>
          </a:p>
        </p:txBody>
      </p:sp>
      <p:sp>
        <p:nvSpPr>
          <p:cNvPr id="260" name="Google Shape;260;p33"/>
          <p:cNvSpPr txBox="1"/>
          <p:nvPr/>
        </p:nvSpPr>
        <p:spPr>
          <a:xfrm>
            <a:off x="4763800" y="1321000"/>
            <a:ext cx="2934900" cy="1252800"/>
          </a:xfrm>
          <a:prstGeom prst="rect">
            <a:avLst/>
          </a:prstGeom>
          <a:solidFill>
            <a:srgbClr val="C9F2CC"/>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ru" sz="1800" b="1">
                <a:solidFill>
                  <a:schemeClr val="dk1"/>
                </a:solidFill>
                <a:latin typeface="Inter"/>
                <a:ea typeface="Inter"/>
                <a:cs typeface="Inter"/>
                <a:sym typeface="Inter"/>
              </a:rPr>
              <a:t>Software Framework</a:t>
            </a:r>
            <a:endParaRPr sz="18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ru" sz="1800">
                <a:solidFill>
                  <a:schemeClr val="dk1"/>
                </a:solidFill>
                <a:latin typeface="Inter"/>
                <a:ea typeface="Inter"/>
                <a:cs typeface="Inter"/>
                <a:sym typeface="Inter"/>
              </a:rPr>
              <a:t>custom &amp; open–source solutions*</a:t>
            </a:r>
            <a:endParaRPr sz="1800" b="1">
              <a:solidFill>
                <a:schemeClr val="dk1"/>
              </a:solidFill>
              <a:latin typeface="Inter"/>
              <a:ea typeface="Inter"/>
              <a:cs typeface="Inter"/>
              <a:sym typeface="Inter"/>
            </a:endParaRPr>
          </a:p>
        </p:txBody>
      </p:sp>
      <p:sp>
        <p:nvSpPr>
          <p:cNvPr id="261" name="Google Shape;261;p33"/>
          <p:cNvSpPr txBox="1"/>
          <p:nvPr/>
        </p:nvSpPr>
        <p:spPr>
          <a:xfrm>
            <a:off x="220800" y="2624113"/>
            <a:ext cx="77565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ru" sz="1500">
                <a:solidFill>
                  <a:schemeClr val="dk2"/>
                </a:solidFill>
                <a:latin typeface="Inter"/>
                <a:ea typeface="Inter"/>
                <a:cs typeface="Inter"/>
                <a:sym typeface="Inter"/>
              </a:rPr>
              <a:t>*We suggest that you can use our setup and follow the steps from our repo. </a:t>
            </a:r>
            <a:endParaRPr sz="1500">
              <a:solidFill>
                <a:schemeClr val="dk2"/>
              </a:solidFill>
              <a:latin typeface="Inter"/>
              <a:ea typeface="Inter"/>
              <a:cs typeface="Inter"/>
              <a:sym typeface="Inter"/>
            </a:endParaRPr>
          </a:p>
        </p:txBody>
      </p:sp>
      <p:sp>
        <p:nvSpPr>
          <p:cNvPr id="262" name="Google Shape;262;p33"/>
          <p:cNvSpPr txBox="1"/>
          <p:nvPr/>
        </p:nvSpPr>
        <p:spPr>
          <a:xfrm>
            <a:off x="3877500" y="1741225"/>
            <a:ext cx="443100" cy="6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sz="2300">
                <a:solidFill>
                  <a:schemeClr val="dk1"/>
                </a:solidFill>
                <a:latin typeface="DM Sans"/>
                <a:ea typeface="DM Sans"/>
                <a:cs typeface="DM Sans"/>
                <a:sym typeface="DM Sans"/>
              </a:rPr>
              <a:t>+</a:t>
            </a:r>
            <a:endParaRPr sz="23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ru" sz="2900">
                <a:latin typeface="DM Sans"/>
                <a:ea typeface="DM Sans"/>
                <a:cs typeface="DM Sans"/>
                <a:sym typeface="DM Sans"/>
              </a:rPr>
              <a:t>References. SOTA on Social Force</a:t>
            </a:r>
            <a:endParaRPr sz="2900">
              <a:latin typeface="DM Sans"/>
              <a:ea typeface="DM Sans"/>
              <a:cs typeface="DM Sans"/>
              <a:sym typeface="DM Sans"/>
            </a:endParaRPr>
          </a:p>
        </p:txBody>
      </p:sp>
      <p:sp>
        <p:nvSpPr>
          <p:cNvPr id="268" name="Google Shape;268;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6805" algn="just" rtl="0">
              <a:lnSpc>
                <a:spcPct val="150000"/>
              </a:lnSpc>
              <a:spcBef>
                <a:spcPts val="0"/>
              </a:spcBef>
              <a:spcAft>
                <a:spcPts val="0"/>
              </a:spcAft>
              <a:buClr>
                <a:schemeClr val="dk1"/>
              </a:buClr>
              <a:buSzPts val="1862"/>
              <a:buAutoNum type="arabicPeriod"/>
            </a:pPr>
            <a:r>
              <a:rPr lang="ru" sz="1761">
                <a:solidFill>
                  <a:schemeClr val="dk1"/>
                </a:solidFill>
              </a:rPr>
              <a:t>(Chirality &amp; Lane Formation) </a:t>
            </a:r>
            <a:r>
              <a:rPr lang="ru" sz="1700">
                <a:solidFill>
                  <a:schemeClr val="dk1"/>
                </a:solidFill>
              </a:rPr>
              <a:t>[1]</a:t>
            </a:r>
            <a:r>
              <a:rPr lang="ru" sz="900">
                <a:solidFill>
                  <a:schemeClr val="dk1"/>
                </a:solidFill>
              </a:rPr>
              <a:t> </a:t>
            </a:r>
            <a:r>
              <a:rPr lang="ru" sz="1761">
                <a:solidFill>
                  <a:schemeClr val="dk1"/>
                </a:solidFill>
              </a:rPr>
              <a:t> focused on lane formation but assumed fixed pedestrian behavior without real-time adaptability.</a:t>
            </a:r>
            <a:endParaRPr sz="1761">
              <a:solidFill>
                <a:schemeClr val="dk1"/>
              </a:solidFill>
            </a:endParaRPr>
          </a:p>
          <a:p>
            <a:pPr marL="457200" lvl="0" indent="-346805" algn="just" rtl="0">
              <a:lnSpc>
                <a:spcPct val="150000"/>
              </a:lnSpc>
              <a:spcBef>
                <a:spcPts val="0"/>
              </a:spcBef>
              <a:spcAft>
                <a:spcPts val="0"/>
              </a:spcAft>
              <a:buClr>
                <a:schemeClr val="dk1"/>
              </a:buClr>
              <a:buSzPts val="1862"/>
              <a:buAutoNum type="arabicPeriod"/>
            </a:pPr>
            <a:r>
              <a:rPr lang="ru" sz="1761">
                <a:solidFill>
                  <a:schemeClr val="dk1"/>
                </a:solidFill>
              </a:rPr>
              <a:t>(Visibility &amp; Crowd Dynamics) </a:t>
            </a:r>
            <a:r>
              <a:rPr lang="ru" sz="1700">
                <a:solidFill>
                  <a:schemeClr val="dk1"/>
                </a:solidFill>
              </a:rPr>
              <a:t>[2]</a:t>
            </a:r>
            <a:r>
              <a:rPr lang="ru" sz="1761">
                <a:solidFill>
                  <a:schemeClr val="dk1"/>
                </a:solidFill>
              </a:rPr>
              <a:t> studied how visibility affects movement but didn’t include real-time adjustments to environmental changes.</a:t>
            </a:r>
            <a:endParaRPr sz="1761">
              <a:solidFill>
                <a:schemeClr val="dk1"/>
              </a:solidFill>
            </a:endParaRPr>
          </a:p>
          <a:p>
            <a:pPr marL="457200" lvl="0" indent="-340455" algn="just" rtl="0">
              <a:lnSpc>
                <a:spcPct val="150000"/>
              </a:lnSpc>
              <a:spcBef>
                <a:spcPts val="0"/>
              </a:spcBef>
              <a:spcAft>
                <a:spcPts val="0"/>
              </a:spcAft>
              <a:buClr>
                <a:schemeClr val="dk1"/>
              </a:buClr>
              <a:buSzPts val="1762"/>
              <a:buAutoNum type="arabicPeriod"/>
            </a:pPr>
            <a:r>
              <a:rPr lang="ru" sz="1761">
                <a:solidFill>
                  <a:schemeClr val="dk1"/>
                </a:solidFill>
              </a:rPr>
              <a:t>(Collision Avoidance in Counterflow) [3] introduced an improved avoidance force but didn’t account for changing pedestrian densities in real time.</a:t>
            </a:r>
            <a:endParaRPr sz="1761">
              <a:solidFill>
                <a:schemeClr val="dk1"/>
              </a:solidFill>
            </a:endParaRPr>
          </a:p>
          <a:p>
            <a:pPr marL="457200" lvl="0" indent="0" algn="l" rtl="0">
              <a:spcBef>
                <a:spcPts val="0"/>
              </a:spcBef>
              <a:spcAft>
                <a:spcPts val="1200"/>
              </a:spcAft>
              <a:buNone/>
            </a:pPr>
            <a:endParaRPr>
              <a:solidFill>
                <a:schemeClr val="dk1"/>
              </a:solidFill>
              <a:latin typeface="Inter"/>
              <a:ea typeface="Inter"/>
              <a:cs typeface="Inter"/>
              <a:sym typeface="Inter"/>
            </a:endParaRPr>
          </a:p>
        </p:txBody>
      </p:sp>
      <p:sp>
        <p:nvSpPr>
          <p:cNvPr id="269" name="Google Shape;269;p34"/>
          <p:cNvSpPr txBox="1"/>
          <p:nvPr/>
        </p:nvSpPr>
        <p:spPr>
          <a:xfrm>
            <a:off x="133800" y="4158625"/>
            <a:ext cx="89739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900"/>
              <a:t>[1] Bodrova, A. S., Najim, F. A., &amp; Brilliantov, N. V. (2022). Lane formation in an active particle model with chirality for pedestrian traffic. doi:10.48550/ARXIV.2209.05454</a:t>
            </a:r>
            <a:endParaRPr sz="900"/>
          </a:p>
          <a:p>
            <a:pPr marL="0" lvl="0" indent="0" algn="l" rtl="0">
              <a:spcBef>
                <a:spcPts val="0"/>
              </a:spcBef>
              <a:spcAft>
                <a:spcPts val="0"/>
              </a:spcAft>
              <a:buNone/>
            </a:pPr>
            <a:r>
              <a:rPr lang="ru" sz="900"/>
              <a:t>[2] </a:t>
            </a:r>
            <a:r>
              <a:rPr lang="ru" sz="900">
                <a:solidFill>
                  <a:srgbClr val="000000"/>
                </a:solidFill>
              </a:rPr>
              <a:t>Guo, N., Hao, Q.-Y., Jiang, R., Hu, M.-B., &amp; Jia, B. (2016). Uni- and bi-directional pedestrian flow in the view-limited condition: Experiments and modeling. </a:t>
            </a:r>
            <a:r>
              <a:rPr lang="ru" sz="900" i="1">
                <a:solidFill>
                  <a:srgbClr val="000000"/>
                </a:solidFill>
              </a:rPr>
              <a:t>Transportation Research. Part C, Emerging Technologies</a:t>
            </a:r>
            <a:r>
              <a:rPr lang="ru" sz="900">
                <a:solidFill>
                  <a:srgbClr val="000000"/>
                </a:solidFill>
              </a:rPr>
              <a:t>, </a:t>
            </a:r>
            <a:r>
              <a:rPr lang="ru" sz="900" i="1">
                <a:solidFill>
                  <a:srgbClr val="000000"/>
                </a:solidFill>
              </a:rPr>
              <a:t>71</a:t>
            </a:r>
            <a:r>
              <a:rPr lang="ru" sz="900">
                <a:solidFill>
                  <a:srgbClr val="000000"/>
                </a:solidFill>
              </a:rPr>
              <a:t>, 63–85. doi:10.1016/j.trc.2016.07.001</a:t>
            </a:r>
            <a:endParaRPr sz="900">
              <a:solidFill>
                <a:srgbClr val="000000"/>
              </a:solidFill>
            </a:endParaRPr>
          </a:p>
          <a:p>
            <a:pPr marL="0" lvl="0" indent="0" algn="l" rtl="0">
              <a:spcBef>
                <a:spcPts val="0"/>
              </a:spcBef>
              <a:spcAft>
                <a:spcPts val="0"/>
              </a:spcAft>
              <a:buNone/>
            </a:pPr>
            <a:r>
              <a:rPr lang="ru" sz="900">
                <a:solidFill>
                  <a:srgbClr val="000000"/>
                </a:solidFill>
              </a:rPr>
              <a:t>[3] Yang, J., Zang, X., Chen, W., Luo, Q., Wang, R., &amp; Liu, Y. (2024). Improved social force model based on pedestrian collision avoidance behavior in counterflow. </a:t>
            </a:r>
            <a:r>
              <a:rPr lang="ru" sz="900" i="1">
                <a:solidFill>
                  <a:srgbClr val="000000"/>
                </a:solidFill>
              </a:rPr>
              <a:t>Physica A</a:t>
            </a:r>
            <a:r>
              <a:rPr lang="ru" sz="900">
                <a:solidFill>
                  <a:srgbClr val="000000"/>
                </a:solidFill>
              </a:rPr>
              <a:t>, </a:t>
            </a:r>
            <a:r>
              <a:rPr lang="ru" sz="900" i="1">
                <a:solidFill>
                  <a:srgbClr val="000000"/>
                </a:solidFill>
              </a:rPr>
              <a:t>642</a:t>
            </a:r>
            <a:r>
              <a:rPr lang="ru" sz="900">
                <a:solidFill>
                  <a:srgbClr val="000000"/>
                </a:solidFill>
              </a:rPr>
              <a:t>(129762), 129762. doi:10.1016/j.physa.2024.129762</a:t>
            </a:r>
            <a:endParaRPr sz="9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5"/>
          <p:cNvSpPr txBox="1"/>
          <p:nvPr/>
        </p:nvSpPr>
        <p:spPr>
          <a:xfrm>
            <a:off x="225375" y="394175"/>
            <a:ext cx="8449800" cy="130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ru" sz="2500">
                <a:solidFill>
                  <a:srgbClr val="000000"/>
                </a:solidFill>
                <a:latin typeface="DM Sans"/>
                <a:ea typeface="DM Sans"/>
                <a:cs typeface="DM Sans"/>
                <a:sym typeface="DM Sans"/>
              </a:rPr>
              <a:t>S</a:t>
            </a:r>
            <a:r>
              <a:rPr lang="ru" sz="2500">
                <a:latin typeface="DM Sans"/>
                <a:ea typeface="DM Sans"/>
                <a:cs typeface="DM Sans"/>
                <a:sym typeface="DM Sans"/>
              </a:rPr>
              <a:t>OCIAL FORCE</a:t>
            </a:r>
            <a:r>
              <a:rPr lang="ru" sz="2500">
                <a:solidFill>
                  <a:srgbClr val="000000"/>
                </a:solidFill>
                <a:latin typeface="DM Sans"/>
                <a:ea typeface="DM Sans"/>
                <a:cs typeface="DM Sans"/>
                <a:sym typeface="DM Sans"/>
              </a:rPr>
              <a:t>. </a:t>
            </a:r>
            <a:endParaRPr sz="2500">
              <a:solidFill>
                <a:srgbClr val="000000"/>
              </a:solidFill>
              <a:latin typeface="DM Sans"/>
              <a:ea typeface="DM Sans"/>
              <a:cs typeface="DM Sans"/>
              <a:sym typeface="DM Sans"/>
            </a:endParaRPr>
          </a:p>
          <a:p>
            <a:pPr marL="0" lvl="0" indent="0" algn="ctr" rtl="0">
              <a:spcBef>
                <a:spcPts val="0"/>
              </a:spcBef>
              <a:spcAft>
                <a:spcPts val="0"/>
              </a:spcAft>
              <a:buNone/>
            </a:pPr>
            <a:r>
              <a:rPr lang="ru" sz="2100">
                <a:solidFill>
                  <a:srgbClr val="000000"/>
                </a:solidFill>
                <a:latin typeface="DM Sans"/>
                <a:ea typeface="DM Sans"/>
                <a:cs typeface="DM Sans"/>
                <a:sym typeface="DM Sans"/>
              </a:rPr>
              <a:t>A new approach for improving the data quality</a:t>
            </a:r>
            <a:endParaRPr sz="2100">
              <a:solidFill>
                <a:srgbClr val="000000"/>
              </a:solidFill>
              <a:latin typeface="DM Sans"/>
              <a:ea typeface="DM Sans"/>
              <a:cs typeface="DM Sans"/>
              <a:sym typeface="DM Sans"/>
            </a:endParaRPr>
          </a:p>
        </p:txBody>
      </p:sp>
      <p:pic>
        <p:nvPicPr>
          <p:cNvPr id="275" name="Google Shape;275;p35"/>
          <p:cNvPicPr preferRelativeResize="0"/>
          <p:nvPr/>
        </p:nvPicPr>
        <p:blipFill>
          <a:blip r:embed="rId3">
            <a:alphaModFix/>
          </a:blip>
          <a:stretch>
            <a:fillRect/>
          </a:stretch>
        </p:blipFill>
        <p:spPr>
          <a:xfrm>
            <a:off x="1965113" y="1843475"/>
            <a:ext cx="4970325" cy="2828125"/>
          </a:xfrm>
          <a:prstGeom prst="rect">
            <a:avLst/>
          </a:prstGeom>
          <a:noFill/>
          <a:ln>
            <a:noFill/>
          </a:ln>
        </p:spPr>
      </p:pic>
      <p:pic>
        <p:nvPicPr>
          <p:cNvPr id="276" name="Google Shape;276;p35" title="qr-code.png"/>
          <p:cNvPicPr preferRelativeResize="0"/>
          <p:nvPr/>
        </p:nvPicPr>
        <p:blipFill>
          <a:blip r:embed="rId4">
            <a:alphaModFix/>
          </a:blip>
          <a:stretch>
            <a:fillRect/>
          </a:stretch>
        </p:blipFill>
        <p:spPr>
          <a:xfrm>
            <a:off x="189850" y="3677624"/>
            <a:ext cx="1376125" cy="1376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p:nvPr/>
        </p:nvSpPr>
        <p:spPr>
          <a:xfrm>
            <a:off x="0" y="0"/>
            <a:ext cx="5753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800">
                <a:solidFill>
                  <a:schemeClr val="dk1"/>
                </a:solidFill>
                <a:latin typeface="DM Sans"/>
                <a:ea typeface="DM Sans"/>
                <a:cs typeface="DM Sans"/>
                <a:sym typeface="DM Sans"/>
              </a:rPr>
              <a:t>A brief intro. Motivation</a:t>
            </a:r>
            <a:endParaRPr sz="600">
              <a:latin typeface="DM Sans"/>
              <a:ea typeface="DM Sans"/>
              <a:cs typeface="DM Sans"/>
              <a:sym typeface="DM Sans"/>
            </a:endParaRPr>
          </a:p>
        </p:txBody>
      </p:sp>
      <p:pic>
        <p:nvPicPr>
          <p:cNvPr id="88" name="Google Shape;88;p16" title="Meshuggah_moshpit_Vfbl-PgJIa0_136.mp4">
            <a:hlinkClick r:id="rId3"/>
          </p:cNvPr>
          <p:cNvPicPr preferRelativeResize="0"/>
          <p:nvPr/>
        </p:nvPicPr>
        <p:blipFill>
          <a:blip r:embed="rId4">
            <a:alphaModFix/>
          </a:blip>
          <a:stretch>
            <a:fillRect/>
          </a:stretch>
        </p:blipFill>
        <p:spPr>
          <a:xfrm>
            <a:off x="254400" y="2638800"/>
            <a:ext cx="3536874" cy="1989475"/>
          </a:xfrm>
          <a:prstGeom prst="rect">
            <a:avLst/>
          </a:prstGeom>
          <a:noFill/>
          <a:ln>
            <a:noFill/>
          </a:ln>
        </p:spPr>
      </p:pic>
      <p:pic>
        <p:nvPicPr>
          <p:cNvPr id="89" name="Google Shape;89;p16" title="Офигеть_Самый_оживленный_перекресток_в_мире_HkdvyetwVno_136.mp4">
            <a:hlinkClick r:id="rId5"/>
          </p:cNvPr>
          <p:cNvPicPr preferRelativeResize="0"/>
          <p:nvPr/>
        </p:nvPicPr>
        <p:blipFill>
          <a:blip r:embed="rId6">
            <a:alphaModFix/>
          </a:blip>
          <a:stretch>
            <a:fillRect/>
          </a:stretch>
        </p:blipFill>
        <p:spPr>
          <a:xfrm>
            <a:off x="5514325" y="2512763"/>
            <a:ext cx="2820650" cy="2115500"/>
          </a:xfrm>
          <a:prstGeom prst="rect">
            <a:avLst/>
          </a:prstGeom>
          <a:noFill/>
          <a:ln>
            <a:noFill/>
          </a:ln>
        </p:spPr>
      </p:pic>
      <p:sp>
        <p:nvSpPr>
          <p:cNvPr id="90" name="Google Shape;90;p16"/>
          <p:cNvSpPr txBox="1"/>
          <p:nvPr/>
        </p:nvSpPr>
        <p:spPr>
          <a:xfrm>
            <a:off x="1041035" y="947700"/>
            <a:ext cx="54903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ru" sz="2800">
                <a:solidFill>
                  <a:schemeClr val="dk1"/>
                </a:solidFill>
                <a:latin typeface="Inter"/>
                <a:ea typeface="Inter"/>
                <a:cs typeface="Inter"/>
                <a:sym typeface="Inter"/>
              </a:rPr>
              <a:t>social force model</a:t>
            </a:r>
            <a:endParaRPr sz="600">
              <a:solidFill>
                <a:schemeClr val="dk1"/>
              </a:solidFill>
              <a:latin typeface="Inter"/>
              <a:ea typeface="Inter"/>
              <a:cs typeface="Inter"/>
              <a:sym typeface="Inter"/>
            </a:endParaRPr>
          </a:p>
          <a:p>
            <a:pPr marL="0" lvl="0" indent="0" algn="ctr" rtl="0">
              <a:spcBef>
                <a:spcPts val="0"/>
              </a:spcBef>
              <a:spcAft>
                <a:spcPts val="0"/>
              </a:spcAft>
              <a:buNone/>
            </a:pPr>
            <a:r>
              <a:rPr lang="ru" sz="1450">
                <a:solidFill>
                  <a:srgbClr val="990000"/>
                </a:solidFill>
                <a:latin typeface="Inter"/>
                <a:ea typeface="Inter"/>
                <a:cs typeface="Inter"/>
                <a:sym typeface="Inter"/>
              </a:rPr>
              <a:t> = a novel study with practical potential, but it currently lacks an experimental setup</a:t>
            </a:r>
            <a:endParaRPr sz="1600">
              <a:solidFill>
                <a:srgbClr val="990000"/>
              </a:solidFill>
              <a:latin typeface="Inter"/>
              <a:ea typeface="Inter"/>
              <a:cs typeface="Inter"/>
              <a:sym typeface="In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childTnLst>
                                </p:cTn>
                              </p:par>
                              <p:par>
                                <p:cTn id="8" presetID="10" presetClass="entr" presetSubtype="0" fill="hold"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266425" y="328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ru" sz="2900">
                <a:latin typeface="DM Sans"/>
                <a:ea typeface="DM Sans"/>
                <a:cs typeface="DM Sans"/>
                <a:sym typeface="DM Sans"/>
              </a:rPr>
              <a:t>Problem statement</a:t>
            </a:r>
            <a:endParaRPr sz="2900">
              <a:latin typeface="DM Sans"/>
              <a:ea typeface="DM Sans"/>
              <a:cs typeface="DM Sans"/>
              <a:sym typeface="DM Sans"/>
            </a:endParaRPr>
          </a:p>
        </p:txBody>
      </p:sp>
      <p:sp>
        <p:nvSpPr>
          <p:cNvPr id="96" name="Google Shape;96;p17"/>
          <p:cNvSpPr/>
          <p:nvPr/>
        </p:nvSpPr>
        <p:spPr>
          <a:xfrm>
            <a:off x="328875" y="2822375"/>
            <a:ext cx="3804300" cy="1647000"/>
          </a:xfrm>
          <a:prstGeom prst="roundRect">
            <a:avLst>
              <a:gd name="adj" fmla="val 1234"/>
            </a:avLst>
          </a:prstGeom>
          <a:solidFill>
            <a:srgbClr val="F6E9D9">
              <a:alpha val="960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520800" y="3014300"/>
            <a:ext cx="2614500" cy="299700"/>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161613"/>
              </a:buClr>
              <a:buSzPts val="1850"/>
              <a:buFont typeface="DM Sans"/>
              <a:buNone/>
            </a:pPr>
            <a:r>
              <a:rPr lang="ru" sz="1850">
                <a:solidFill>
                  <a:srgbClr val="161613"/>
                </a:solidFill>
                <a:latin typeface="DM Sans Medium"/>
                <a:ea typeface="DM Sans Medium"/>
                <a:cs typeface="DM Sans Medium"/>
                <a:sym typeface="DM Sans Medium"/>
              </a:rPr>
              <a:t>Proposed Solution #1</a:t>
            </a:r>
            <a:endParaRPr sz="1850" i="0" u="none" strike="noStrike" cap="none">
              <a:latin typeface="DM Sans Medium"/>
              <a:ea typeface="DM Sans Medium"/>
              <a:cs typeface="DM Sans Medium"/>
              <a:sym typeface="DM Sans Medium"/>
            </a:endParaRPr>
          </a:p>
        </p:txBody>
      </p:sp>
      <p:sp>
        <p:nvSpPr>
          <p:cNvPr id="98" name="Google Shape;98;p17"/>
          <p:cNvSpPr/>
          <p:nvPr/>
        </p:nvSpPr>
        <p:spPr>
          <a:xfrm>
            <a:off x="520800" y="3429248"/>
            <a:ext cx="3420300" cy="1040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1200"/>
              </a:spcAft>
              <a:buClr>
                <a:schemeClr val="dk1"/>
              </a:buClr>
              <a:buSzPts val="1100"/>
              <a:buFont typeface="Arial"/>
              <a:buNone/>
            </a:pPr>
            <a:r>
              <a:rPr lang="ru" sz="1500">
                <a:solidFill>
                  <a:schemeClr val="dk1"/>
                </a:solidFill>
                <a:latin typeface="Inter"/>
                <a:ea typeface="Inter"/>
                <a:cs typeface="Inter"/>
                <a:sym typeface="Inter"/>
              </a:rPr>
              <a:t>Propose a methodology for conducting experiments related to Social force concept.</a:t>
            </a:r>
            <a:endParaRPr sz="1500" i="0" u="none" strike="noStrike" cap="none">
              <a:latin typeface="Inter"/>
              <a:ea typeface="Inter"/>
              <a:cs typeface="Inter"/>
              <a:sym typeface="Inter"/>
            </a:endParaRPr>
          </a:p>
        </p:txBody>
      </p:sp>
      <p:sp>
        <p:nvSpPr>
          <p:cNvPr id="99" name="Google Shape;99;p17"/>
          <p:cNvSpPr/>
          <p:nvPr/>
        </p:nvSpPr>
        <p:spPr>
          <a:xfrm>
            <a:off x="4325100" y="2822375"/>
            <a:ext cx="3804300" cy="1647000"/>
          </a:xfrm>
          <a:prstGeom prst="roundRect">
            <a:avLst>
              <a:gd name="adj" fmla="val 1234"/>
            </a:avLst>
          </a:prstGeom>
          <a:solidFill>
            <a:srgbClr val="E5F0D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4517026" y="3014300"/>
            <a:ext cx="2782800" cy="299700"/>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161613"/>
              </a:buClr>
              <a:buSzPts val="1850"/>
              <a:buFont typeface="DM Sans"/>
              <a:buNone/>
            </a:pPr>
            <a:r>
              <a:rPr lang="ru" sz="1850">
                <a:solidFill>
                  <a:srgbClr val="161613"/>
                </a:solidFill>
                <a:latin typeface="DM Sans Medium"/>
                <a:ea typeface="DM Sans Medium"/>
                <a:cs typeface="DM Sans Medium"/>
                <a:sym typeface="DM Sans Medium"/>
              </a:rPr>
              <a:t>Proposed S</a:t>
            </a:r>
            <a:r>
              <a:rPr lang="ru" sz="1850" i="0" u="none" strike="noStrike" cap="none">
                <a:solidFill>
                  <a:srgbClr val="161613"/>
                </a:solidFill>
                <a:latin typeface="DM Sans Medium"/>
                <a:ea typeface="DM Sans Medium"/>
                <a:cs typeface="DM Sans Medium"/>
                <a:sym typeface="DM Sans Medium"/>
              </a:rPr>
              <a:t>olution #2</a:t>
            </a:r>
            <a:endParaRPr sz="1850" i="0" u="none" strike="noStrike" cap="none">
              <a:latin typeface="DM Sans Medium"/>
              <a:ea typeface="DM Sans Medium"/>
              <a:cs typeface="DM Sans Medium"/>
              <a:sym typeface="DM Sans Medium"/>
            </a:endParaRPr>
          </a:p>
        </p:txBody>
      </p:sp>
      <p:sp>
        <p:nvSpPr>
          <p:cNvPr id="101" name="Google Shape;101;p17"/>
          <p:cNvSpPr/>
          <p:nvPr/>
        </p:nvSpPr>
        <p:spPr>
          <a:xfrm>
            <a:off x="4517018" y="3429243"/>
            <a:ext cx="3420300" cy="1228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ru">
                <a:solidFill>
                  <a:schemeClr val="dk1"/>
                </a:solidFill>
                <a:latin typeface="Inter"/>
                <a:ea typeface="Inter"/>
                <a:cs typeface="Inter"/>
                <a:sym typeface="Inter"/>
              </a:rPr>
              <a:t>Share our insights about how to conduct such experiments, the downsides which can be met at the experimental stage. </a:t>
            </a:r>
            <a:endParaRPr>
              <a:solidFill>
                <a:schemeClr val="dk1"/>
              </a:solidFill>
              <a:latin typeface="Inter"/>
              <a:ea typeface="Inter"/>
              <a:cs typeface="Inter"/>
              <a:sym typeface="Inter"/>
            </a:endParaRPr>
          </a:p>
          <a:p>
            <a:pPr marL="0" marR="0" lvl="0" indent="0" algn="l" rtl="0">
              <a:lnSpc>
                <a:spcPct val="160000"/>
              </a:lnSpc>
              <a:spcBef>
                <a:spcPts val="1200"/>
              </a:spcBef>
              <a:spcAft>
                <a:spcPts val="0"/>
              </a:spcAft>
              <a:buClr>
                <a:srgbClr val="161613"/>
              </a:buClr>
              <a:buSzPts val="1500"/>
              <a:buFont typeface="Inter"/>
              <a:buNone/>
            </a:pPr>
            <a:endParaRPr>
              <a:solidFill>
                <a:srgbClr val="161613"/>
              </a:solidFill>
              <a:latin typeface="Inter"/>
              <a:ea typeface="Inter"/>
              <a:cs typeface="Inter"/>
              <a:sym typeface="Inter"/>
            </a:endParaRPr>
          </a:p>
        </p:txBody>
      </p:sp>
      <p:sp>
        <p:nvSpPr>
          <p:cNvPr id="102" name="Google Shape;102;p17"/>
          <p:cNvSpPr/>
          <p:nvPr/>
        </p:nvSpPr>
        <p:spPr>
          <a:xfrm>
            <a:off x="361051" y="1218799"/>
            <a:ext cx="7800600" cy="1413000"/>
          </a:xfrm>
          <a:prstGeom prst="roundRect">
            <a:avLst>
              <a:gd name="adj" fmla="val 2038"/>
            </a:avLst>
          </a:prstGeom>
          <a:solidFill>
            <a:srgbClr val="FB897E">
              <a:alpha val="5190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552979" y="1825661"/>
            <a:ext cx="7416600" cy="614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161613"/>
              </a:buClr>
              <a:buSzPts val="1500"/>
              <a:buFont typeface="Inter"/>
              <a:buNone/>
            </a:pPr>
            <a:r>
              <a:rPr lang="ru" sz="1500">
                <a:solidFill>
                  <a:srgbClr val="161613"/>
                </a:solidFill>
                <a:latin typeface="Inter"/>
                <a:ea typeface="Inter"/>
                <a:cs typeface="Inter"/>
                <a:sym typeface="Inter"/>
              </a:rPr>
              <a:t>The field of study on Social Force is novel with a lack of existing frameworks simulating social forces.</a:t>
            </a:r>
            <a:endParaRPr sz="1500">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161613"/>
              </a:buClr>
              <a:buSzPts val="1500"/>
              <a:buFont typeface="Inter"/>
              <a:buNone/>
            </a:pPr>
            <a:endParaRPr sz="1500">
              <a:solidFill>
                <a:srgbClr val="161613"/>
              </a:solidFill>
              <a:latin typeface="Inter"/>
              <a:ea typeface="Inter"/>
              <a:cs typeface="Inter"/>
              <a:sym typeface="Inter"/>
            </a:endParaRPr>
          </a:p>
        </p:txBody>
      </p:sp>
      <p:sp>
        <p:nvSpPr>
          <p:cNvPr id="104" name="Google Shape;104;p17"/>
          <p:cNvSpPr/>
          <p:nvPr/>
        </p:nvSpPr>
        <p:spPr>
          <a:xfrm>
            <a:off x="552979" y="1410727"/>
            <a:ext cx="2399100" cy="299700"/>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161613"/>
              </a:buClr>
              <a:buSzPts val="1850"/>
              <a:buFont typeface="DM Sans"/>
              <a:buNone/>
            </a:pPr>
            <a:r>
              <a:rPr lang="ru" sz="1950">
                <a:solidFill>
                  <a:srgbClr val="161613"/>
                </a:solidFill>
                <a:latin typeface="DM Sans Medium"/>
                <a:ea typeface="DM Sans Medium"/>
                <a:cs typeface="DM Sans Medium"/>
                <a:sym typeface="DM Sans Medium"/>
              </a:rPr>
              <a:t>Problem</a:t>
            </a:r>
            <a:endParaRPr sz="1950" i="0" u="none" strike="noStrike" cap="none">
              <a:latin typeface="DM Sans Medium"/>
              <a:ea typeface="DM Sans Medium"/>
              <a:cs typeface="DM Sans Medium"/>
              <a:sym typeface="DM Sa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205800" y="475400"/>
            <a:ext cx="8732400" cy="572700"/>
          </a:xfrm>
          <a:prstGeom prst="rect">
            <a:avLst/>
          </a:prstGeom>
        </p:spPr>
        <p:txBody>
          <a:bodyPr spcFirstLastPara="1" wrap="square" lIns="91425" tIns="91425" rIns="91425" bIns="91425" anchor="t" anchorCtr="0">
            <a:noAutofit/>
          </a:bodyPr>
          <a:lstStyle/>
          <a:p>
            <a:pPr marL="0" lvl="0" indent="0" algn="l" rtl="0">
              <a:lnSpc>
                <a:spcPct val="124719"/>
              </a:lnSpc>
              <a:spcBef>
                <a:spcPts val="0"/>
              </a:spcBef>
              <a:spcAft>
                <a:spcPts val="0"/>
              </a:spcAft>
              <a:buClr>
                <a:srgbClr val="161613"/>
              </a:buClr>
              <a:buSzPts val="990"/>
              <a:buFont typeface="DM Sans"/>
              <a:buNone/>
            </a:pPr>
            <a:r>
              <a:rPr lang="ru" sz="2905">
                <a:solidFill>
                  <a:srgbClr val="161613"/>
                </a:solidFill>
                <a:latin typeface="DM Sans"/>
                <a:ea typeface="DM Sans"/>
                <a:cs typeface="DM Sans"/>
                <a:sym typeface="DM Sans"/>
              </a:rPr>
              <a:t>Connecting Social Force with Embedded systems</a:t>
            </a:r>
            <a:endParaRPr sz="2920"/>
          </a:p>
        </p:txBody>
      </p:sp>
      <p:sp>
        <p:nvSpPr>
          <p:cNvPr id="110" name="Google Shape;110;p18"/>
          <p:cNvSpPr/>
          <p:nvPr/>
        </p:nvSpPr>
        <p:spPr>
          <a:xfrm>
            <a:off x="218300" y="1659200"/>
            <a:ext cx="2784300" cy="2840100"/>
          </a:xfrm>
          <a:prstGeom prst="roundRect">
            <a:avLst>
              <a:gd name="adj" fmla="val 1674"/>
            </a:avLst>
          </a:prstGeom>
          <a:solidFill>
            <a:srgbClr val="EDEBE3">
              <a:alpha val="6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357300" y="1886025"/>
            <a:ext cx="1668900" cy="1006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161613"/>
              </a:buClr>
              <a:buSzPts val="2200"/>
              <a:buFont typeface="DM Sans"/>
              <a:buNone/>
            </a:pPr>
            <a:r>
              <a:rPr lang="ru" sz="2200">
                <a:solidFill>
                  <a:srgbClr val="161613"/>
                </a:solidFill>
                <a:latin typeface="DM Sans"/>
                <a:ea typeface="DM Sans"/>
                <a:cs typeface="DM Sans"/>
                <a:sym typeface="DM Sans"/>
              </a:rPr>
              <a:t>On-board </a:t>
            </a:r>
            <a:endParaRPr sz="2200">
              <a:solidFill>
                <a:srgbClr val="161613"/>
              </a:solidFill>
              <a:latin typeface="DM Sans"/>
              <a:ea typeface="DM Sans"/>
              <a:cs typeface="DM Sans"/>
              <a:sym typeface="DM Sans"/>
            </a:endParaRPr>
          </a:p>
          <a:p>
            <a:pPr marL="0" lvl="0" indent="0" algn="l" rtl="0">
              <a:spcBef>
                <a:spcPts val="0"/>
              </a:spcBef>
              <a:spcAft>
                <a:spcPts val="0"/>
              </a:spcAft>
              <a:buClr>
                <a:srgbClr val="161613"/>
              </a:buClr>
              <a:buSzPts val="2200"/>
              <a:buFont typeface="DM Sans"/>
              <a:buNone/>
            </a:pPr>
            <a:r>
              <a:rPr lang="ru" sz="2200">
                <a:solidFill>
                  <a:srgbClr val="161613"/>
                </a:solidFill>
                <a:latin typeface="DM Sans"/>
                <a:ea typeface="DM Sans"/>
                <a:cs typeface="DM Sans"/>
                <a:sym typeface="DM Sans"/>
              </a:rPr>
              <a:t>real-time </a:t>
            </a:r>
            <a:endParaRPr sz="2200">
              <a:solidFill>
                <a:srgbClr val="161613"/>
              </a:solidFill>
              <a:latin typeface="DM Sans"/>
              <a:ea typeface="DM Sans"/>
              <a:cs typeface="DM Sans"/>
              <a:sym typeface="DM Sans"/>
            </a:endParaRPr>
          </a:p>
          <a:p>
            <a:pPr marL="0" lvl="0" indent="0" algn="l" rtl="0">
              <a:spcBef>
                <a:spcPts val="0"/>
              </a:spcBef>
              <a:spcAft>
                <a:spcPts val="0"/>
              </a:spcAft>
              <a:buClr>
                <a:srgbClr val="161613"/>
              </a:buClr>
              <a:buSzPts val="2200"/>
              <a:buFont typeface="DM Sans"/>
              <a:buNone/>
            </a:pPr>
            <a:r>
              <a:rPr lang="ru" sz="2200">
                <a:solidFill>
                  <a:srgbClr val="161613"/>
                </a:solidFill>
                <a:latin typeface="DM Sans"/>
                <a:ea typeface="DM Sans"/>
                <a:cs typeface="DM Sans"/>
                <a:sym typeface="DM Sans"/>
              </a:rPr>
              <a:t>processing </a:t>
            </a:r>
            <a:endParaRPr sz="2200">
              <a:solidFill>
                <a:schemeClr val="dk1"/>
              </a:solidFill>
            </a:endParaRPr>
          </a:p>
          <a:p>
            <a:pPr marL="0" marR="0" lvl="0" indent="0" algn="l" rtl="0">
              <a:lnSpc>
                <a:spcPct val="100000"/>
              </a:lnSpc>
              <a:spcBef>
                <a:spcPts val="0"/>
              </a:spcBef>
              <a:spcAft>
                <a:spcPts val="0"/>
              </a:spcAft>
              <a:buClr>
                <a:srgbClr val="161613"/>
              </a:buClr>
              <a:buSzPts val="2200"/>
              <a:buFont typeface="DM Sans"/>
              <a:buNone/>
            </a:pPr>
            <a:endParaRPr sz="2200" b="0" i="0" u="none" strike="noStrike" cap="none"/>
          </a:p>
        </p:txBody>
      </p:sp>
      <p:sp>
        <p:nvSpPr>
          <p:cNvPr id="112" name="Google Shape;112;p18"/>
          <p:cNvSpPr/>
          <p:nvPr/>
        </p:nvSpPr>
        <p:spPr>
          <a:xfrm>
            <a:off x="357300" y="3031100"/>
            <a:ext cx="2363400" cy="1088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161613"/>
              </a:buClr>
              <a:buSzPts val="1750"/>
              <a:buFont typeface="Inter"/>
              <a:buNone/>
            </a:pPr>
            <a:r>
              <a:rPr lang="ru">
                <a:solidFill>
                  <a:srgbClr val="161613"/>
                </a:solidFill>
                <a:latin typeface="Inter"/>
                <a:ea typeface="Inter"/>
                <a:cs typeface="Inter"/>
                <a:sym typeface="Inter"/>
              </a:rPr>
              <a:t>Hardware device (in our case, RGBD cameras) gather pedestrian movement in various settings.</a:t>
            </a:r>
            <a:endParaRPr b="0" i="0" u="none" strike="noStrike" cap="none"/>
          </a:p>
        </p:txBody>
      </p:sp>
      <p:sp>
        <p:nvSpPr>
          <p:cNvPr id="113" name="Google Shape;113;p18"/>
          <p:cNvSpPr/>
          <p:nvPr/>
        </p:nvSpPr>
        <p:spPr>
          <a:xfrm>
            <a:off x="3230950" y="1631600"/>
            <a:ext cx="2707500" cy="2867700"/>
          </a:xfrm>
          <a:prstGeom prst="roundRect">
            <a:avLst>
              <a:gd name="adj" fmla="val 1674"/>
            </a:avLst>
          </a:prstGeom>
          <a:solidFill>
            <a:srgbClr val="EDEBE3">
              <a:alpha val="6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3457763" y="1858425"/>
            <a:ext cx="1713900" cy="35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61613"/>
              </a:buClr>
              <a:buSzPts val="2200"/>
              <a:buFont typeface="DM Sans"/>
              <a:buNone/>
            </a:pPr>
            <a:r>
              <a:rPr lang="ru" sz="2200">
                <a:solidFill>
                  <a:srgbClr val="161613"/>
                </a:solidFill>
                <a:latin typeface="DM Sans"/>
                <a:ea typeface="DM Sans"/>
                <a:cs typeface="DM Sans"/>
                <a:sym typeface="DM Sans"/>
              </a:rPr>
              <a:t>S</a:t>
            </a:r>
            <a:r>
              <a:rPr lang="ru" sz="2200" b="0" i="0" u="none" strike="noStrike" cap="none">
                <a:solidFill>
                  <a:srgbClr val="161613"/>
                </a:solidFill>
                <a:latin typeface="DM Sans"/>
                <a:ea typeface="DM Sans"/>
                <a:cs typeface="DM Sans"/>
                <a:sym typeface="DM Sans"/>
              </a:rPr>
              <a:t>imulations &amp; Monitoring</a:t>
            </a:r>
            <a:endParaRPr sz="2200" b="0" i="0" u="none" strike="noStrike" cap="none"/>
          </a:p>
        </p:txBody>
      </p:sp>
      <p:sp>
        <p:nvSpPr>
          <p:cNvPr id="115" name="Google Shape;115;p18"/>
          <p:cNvSpPr/>
          <p:nvPr/>
        </p:nvSpPr>
        <p:spPr>
          <a:xfrm>
            <a:off x="3457773" y="2717250"/>
            <a:ext cx="2363400" cy="725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61613"/>
              </a:buClr>
              <a:buSzPts val="1750"/>
              <a:buFont typeface="Inter"/>
              <a:buNone/>
            </a:pPr>
            <a:r>
              <a:rPr lang="ru">
                <a:solidFill>
                  <a:schemeClr val="dk1"/>
                </a:solidFill>
              </a:rPr>
              <a:t>The system computes social forces (repulsion, attraction, goal direction) and predicts trajectories </a:t>
            </a:r>
            <a:r>
              <a:rPr lang="ru" b="1">
                <a:solidFill>
                  <a:schemeClr val="dk1"/>
                </a:solidFill>
              </a:rPr>
              <a:t>in real-time.</a:t>
            </a:r>
            <a:endParaRPr i="0" u="none" strike="noStrike" cap="none"/>
          </a:p>
        </p:txBody>
      </p:sp>
      <p:sp>
        <p:nvSpPr>
          <p:cNvPr id="116" name="Google Shape;116;p18"/>
          <p:cNvSpPr/>
          <p:nvPr/>
        </p:nvSpPr>
        <p:spPr>
          <a:xfrm>
            <a:off x="6166800" y="1659200"/>
            <a:ext cx="2601900" cy="2840100"/>
          </a:xfrm>
          <a:prstGeom prst="roundRect">
            <a:avLst>
              <a:gd name="adj" fmla="val 1674"/>
            </a:avLst>
          </a:prstGeom>
          <a:solidFill>
            <a:srgbClr val="EDEBE3">
              <a:alpha val="6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6393624" y="1886043"/>
            <a:ext cx="2001000" cy="1088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161613"/>
              </a:buClr>
              <a:buSzPts val="2200"/>
              <a:buFont typeface="DM Sans"/>
              <a:buNone/>
            </a:pPr>
            <a:r>
              <a:rPr lang="ru" sz="2200">
                <a:solidFill>
                  <a:srgbClr val="161613"/>
                </a:solidFill>
                <a:latin typeface="DM Sans"/>
                <a:ea typeface="DM Sans"/>
                <a:cs typeface="DM Sans"/>
                <a:sym typeface="DM Sans"/>
              </a:rPr>
              <a:t>Data</a:t>
            </a:r>
            <a:endParaRPr sz="2200">
              <a:solidFill>
                <a:srgbClr val="161613"/>
              </a:solidFill>
              <a:latin typeface="DM Sans"/>
              <a:ea typeface="DM Sans"/>
              <a:cs typeface="DM Sans"/>
              <a:sym typeface="DM Sans"/>
            </a:endParaRPr>
          </a:p>
          <a:p>
            <a:pPr marL="0" lvl="0" indent="0" algn="l" rtl="0">
              <a:spcBef>
                <a:spcPts val="0"/>
              </a:spcBef>
              <a:spcAft>
                <a:spcPts val="0"/>
              </a:spcAft>
              <a:buClr>
                <a:srgbClr val="161613"/>
              </a:buClr>
              <a:buSzPts val="2200"/>
              <a:buFont typeface="DM Sans"/>
              <a:buNone/>
            </a:pPr>
            <a:r>
              <a:rPr lang="ru" sz="2200">
                <a:solidFill>
                  <a:srgbClr val="161613"/>
                </a:solidFill>
                <a:latin typeface="DM Sans"/>
                <a:ea typeface="DM Sans"/>
                <a:cs typeface="DM Sans"/>
                <a:sym typeface="DM Sans"/>
              </a:rPr>
              <a:t>Collection</a:t>
            </a:r>
            <a:endParaRPr sz="2200">
              <a:solidFill>
                <a:srgbClr val="161613"/>
              </a:solidFill>
              <a:latin typeface="DM Sans"/>
              <a:ea typeface="DM Sans"/>
              <a:cs typeface="DM Sans"/>
              <a:sym typeface="DM Sans"/>
            </a:endParaRPr>
          </a:p>
        </p:txBody>
      </p:sp>
      <p:sp>
        <p:nvSpPr>
          <p:cNvPr id="118" name="Google Shape;118;p18"/>
          <p:cNvSpPr/>
          <p:nvPr/>
        </p:nvSpPr>
        <p:spPr>
          <a:xfrm>
            <a:off x="6391200" y="2759625"/>
            <a:ext cx="2153100" cy="1088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161613"/>
              </a:buClr>
              <a:buSzPts val="1750"/>
              <a:buFont typeface="Inter"/>
              <a:buNone/>
            </a:pPr>
            <a:r>
              <a:rPr lang="ru">
                <a:solidFill>
                  <a:schemeClr val="dk1"/>
                </a:solidFill>
                <a:latin typeface="Inter"/>
                <a:ea typeface="Inter"/>
                <a:cs typeface="Inter"/>
                <a:sym typeface="Inter"/>
              </a:rPr>
              <a:t>Retrieve behavioral patterns from videos.</a:t>
            </a:r>
            <a:endParaRPr>
              <a:solidFill>
                <a:schemeClr val="dk1"/>
              </a:solidFill>
              <a:latin typeface="Inter"/>
              <a:ea typeface="Inter"/>
              <a:cs typeface="Inter"/>
              <a:sym typeface="Inter"/>
            </a:endParaRPr>
          </a:p>
          <a:p>
            <a:pPr marL="0" lvl="0" indent="0" algn="l" rtl="0">
              <a:spcBef>
                <a:spcPts val="0"/>
              </a:spcBef>
              <a:spcAft>
                <a:spcPts val="0"/>
              </a:spcAft>
              <a:buClr>
                <a:srgbClr val="161613"/>
              </a:buClr>
              <a:buSzPts val="1750"/>
              <a:buFont typeface="Inter"/>
              <a:buNone/>
            </a:pPr>
            <a:r>
              <a:rPr lang="ru">
                <a:solidFill>
                  <a:schemeClr val="dk1"/>
                </a:solidFill>
                <a:latin typeface="Inter"/>
                <a:ea typeface="Inter"/>
                <a:cs typeface="Inter"/>
                <a:sym typeface="Inter"/>
              </a:rPr>
              <a:t>Sensor data (e.g., position, velocity) is </a:t>
            </a:r>
            <a:r>
              <a:rPr lang="ru" b="1">
                <a:solidFill>
                  <a:schemeClr val="dk1"/>
                </a:solidFill>
                <a:latin typeface="Inter"/>
                <a:ea typeface="Inter"/>
                <a:cs typeface="Inter"/>
                <a:sym typeface="Inter"/>
              </a:rPr>
              <a:t>filtered, interpreted, and converted</a:t>
            </a:r>
            <a:r>
              <a:rPr lang="ru">
                <a:solidFill>
                  <a:schemeClr val="dk1"/>
                </a:solidFill>
                <a:latin typeface="Inter"/>
                <a:ea typeface="Inter"/>
                <a:cs typeface="Inter"/>
                <a:sym typeface="Inter"/>
              </a:rPr>
              <a:t> into force vectors. </a:t>
            </a:r>
            <a:endParaRPr>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161613"/>
              </a:buClr>
              <a:buSzPts val="1750"/>
              <a:buFont typeface="Inter"/>
              <a:buNone/>
            </a:pPr>
            <a:endParaRPr>
              <a:solidFill>
                <a:srgbClr val="161613"/>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264625" y="277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sz="2900">
                <a:latin typeface="DM Sans"/>
                <a:ea typeface="DM Sans"/>
                <a:cs typeface="DM Sans"/>
                <a:sym typeface="DM Sans"/>
              </a:rPr>
              <a:t>Methodology</a:t>
            </a:r>
            <a:endParaRPr sz="2900">
              <a:latin typeface="DM Sans"/>
              <a:ea typeface="DM Sans"/>
              <a:cs typeface="DM Sans"/>
              <a:sym typeface="DM Sans"/>
            </a:endParaRPr>
          </a:p>
        </p:txBody>
      </p:sp>
      <p:pic>
        <p:nvPicPr>
          <p:cNvPr id="124" name="Google Shape;124;p19" descr="preencoded.png"/>
          <p:cNvPicPr preferRelativeResize="0"/>
          <p:nvPr/>
        </p:nvPicPr>
        <p:blipFill rotWithShape="1">
          <a:blip r:embed="rId3">
            <a:alphaModFix/>
          </a:blip>
          <a:srcRect/>
          <a:stretch/>
        </p:blipFill>
        <p:spPr>
          <a:xfrm>
            <a:off x="666131" y="1133288"/>
            <a:ext cx="884277" cy="1061085"/>
          </a:xfrm>
          <a:prstGeom prst="rect">
            <a:avLst/>
          </a:prstGeom>
          <a:noFill/>
          <a:ln>
            <a:noFill/>
          </a:ln>
        </p:spPr>
      </p:pic>
      <p:sp>
        <p:nvSpPr>
          <p:cNvPr id="125" name="Google Shape;125;p19"/>
          <p:cNvSpPr/>
          <p:nvPr/>
        </p:nvSpPr>
        <p:spPr>
          <a:xfrm>
            <a:off x="1815679" y="1133284"/>
            <a:ext cx="2210700" cy="276300"/>
          </a:xfrm>
          <a:prstGeom prst="rect">
            <a:avLst/>
          </a:prstGeom>
          <a:noFill/>
          <a:ln>
            <a:noFill/>
          </a:ln>
        </p:spPr>
        <p:txBody>
          <a:bodyPr spcFirstLastPara="1" wrap="square" lIns="0" tIns="0" rIns="0" bIns="0" anchor="t" anchorCtr="0">
            <a:noAutofit/>
          </a:bodyPr>
          <a:lstStyle/>
          <a:p>
            <a:pPr marL="0" marR="0" lvl="0" indent="0" algn="l" rtl="0">
              <a:lnSpc>
                <a:spcPct val="126470"/>
              </a:lnSpc>
              <a:spcBef>
                <a:spcPts val="0"/>
              </a:spcBef>
              <a:spcAft>
                <a:spcPts val="0"/>
              </a:spcAft>
              <a:buClr>
                <a:srgbClr val="161613"/>
              </a:buClr>
              <a:buSzPts val="1700"/>
              <a:buFont typeface="DM Sans"/>
              <a:buNone/>
            </a:pPr>
            <a:r>
              <a:rPr lang="ru" sz="1700">
                <a:solidFill>
                  <a:srgbClr val="161613"/>
                </a:solidFill>
                <a:latin typeface="Inter"/>
                <a:ea typeface="Inter"/>
                <a:cs typeface="Inter"/>
                <a:sym typeface="Inter"/>
              </a:rPr>
              <a:t>Theoretical Study</a:t>
            </a:r>
            <a:endParaRPr sz="1700" i="0" u="none" strike="noStrike" cap="none">
              <a:latin typeface="Inter"/>
              <a:ea typeface="Inter"/>
              <a:cs typeface="Inter"/>
              <a:sym typeface="Inter"/>
            </a:endParaRPr>
          </a:p>
        </p:txBody>
      </p:sp>
      <p:sp>
        <p:nvSpPr>
          <p:cNvPr id="126" name="Google Shape;126;p19"/>
          <p:cNvSpPr/>
          <p:nvPr/>
        </p:nvSpPr>
        <p:spPr>
          <a:xfrm>
            <a:off x="1815675" y="1515625"/>
            <a:ext cx="6133200" cy="572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61613"/>
              </a:buClr>
              <a:buSzPts val="1350"/>
              <a:buFont typeface="Inter"/>
              <a:buNone/>
            </a:pPr>
            <a:r>
              <a:rPr lang="ru" sz="1350">
                <a:solidFill>
                  <a:srgbClr val="161613"/>
                </a:solidFill>
                <a:latin typeface="Inter"/>
                <a:ea typeface="Inter"/>
                <a:cs typeface="Inter"/>
                <a:sym typeface="Inter"/>
              </a:rPr>
              <a:t>Conducted a preliminary exploration of existing approaches and theoretical foundations of the Social Force model in the case of impact factor.</a:t>
            </a:r>
            <a:endParaRPr sz="1350">
              <a:solidFill>
                <a:srgbClr val="161613"/>
              </a:solidFill>
              <a:latin typeface="Inter"/>
              <a:ea typeface="Inter"/>
              <a:cs typeface="Inter"/>
              <a:sym typeface="Inter"/>
            </a:endParaRPr>
          </a:p>
        </p:txBody>
      </p:sp>
      <p:pic>
        <p:nvPicPr>
          <p:cNvPr id="127" name="Google Shape;127;p19" descr="preencoded.png"/>
          <p:cNvPicPr preferRelativeResize="0"/>
          <p:nvPr/>
        </p:nvPicPr>
        <p:blipFill rotWithShape="1">
          <a:blip r:embed="rId4">
            <a:alphaModFix/>
          </a:blip>
          <a:srcRect/>
          <a:stretch/>
        </p:blipFill>
        <p:spPr>
          <a:xfrm>
            <a:off x="666131" y="2194373"/>
            <a:ext cx="884277" cy="1061085"/>
          </a:xfrm>
          <a:prstGeom prst="rect">
            <a:avLst/>
          </a:prstGeom>
          <a:noFill/>
          <a:ln>
            <a:noFill/>
          </a:ln>
        </p:spPr>
      </p:pic>
      <p:sp>
        <p:nvSpPr>
          <p:cNvPr id="128" name="Google Shape;128;p19"/>
          <p:cNvSpPr/>
          <p:nvPr/>
        </p:nvSpPr>
        <p:spPr>
          <a:xfrm>
            <a:off x="1815672" y="2371175"/>
            <a:ext cx="4252800" cy="276300"/>
          </a:xfrm>
          <a:prstGeom prst="rect">
            <a:avLst/>
          </a:prstGeom>
          <a:noFill/>
          <a:ln>
            <a:noFill/>
          </a:ln>
        </p:spPr>
        <p:txBody>
          <a:bodyPr spcFirstLastPara="1" wrap="square" lIns="0" tIns="0" rIns="0" bIns="0" anchor="t" anchorCtr="0">
            <a:noAutofit/>
          </a:bodyPr>
          <a:lstStyle/>
          <a:p>
            <a:pPr marL="0" marR="0" lvl="0" indent="0" algn="l" rtl="0">
              <a:lnSpc>
                <a:spcPct val="126470"/>
              </a:lnSpc>
              <a:spcBef>
                <a:spcPts val="0"/>
              </a:spcBef>
              <a:spcAft>
                <a:spcPts val="0"/>
              </a:spcAft>
              <a:buClr>
                <a:srgbClr val="161613"/>
              </a:buClr>
              <a:buSzPts val="1700"/>
              <a:buFont typeface="DM Sans"/>
              <a:buNone/>
            </a:pPr>
            <a:r>
              <a:rPr lang="ru" sz="1700">
                <a:solidFill>
                  <a:srgbClr val="161613"/>
                </a:solidFill>
                <a:latin typeface="Inter"/>
                <a:ea typeface="Inter"/>
                <a:cs typeface="Inter"/>
                <a:sym typeface="Inter"/>
              </a:rPr>
              <a:t>Experimental Setup with cameras </a:t>
            </a:r>
            <a:endParaRPr sz="1700" i="0" u="none" strike="noStrike" cap="none">
              <a:latin typeface="Inter"/>
              <a:ea typeface="Inter"/>
              <a:cs typeface="Inter"/>
              <a:sym typeface="Inter"/>
            </a:endParaRPr>
          </a:p>
        </p:txBody>
      </p:sp>
      <p:sp>
        <p:nvSpPr>
          <p:cNvPr id="129" name="Google Shape;129;p19"/>
          <p:cNvSpPr/>
          <p:nvPr/>
        </p:nvSpPr>
        <p:spPr>
          <a:xfrm>
            <a:off x="1815674" y="2753600"/>
            <a:ext cx="6647400" cy="282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200"/>
              </a:spcBef>
              <a:spcAft>
                <a:spcPts val="0"/>
              </a:spcAft>
              <a:buClr>
                <a:schemeClr val="dk1"/>
              </a:buClr>
              <a:buSzPts val="1100"/>
              <a:buFont typeface="Arial"/>
              <a:buNone/>
            </a:pPr>
            <a:r>
              <a:rPr lang="ru" sz="1350">
                <a:solidFill>
                  <a:srgbClr val="161613"/>
                </a:solidFill>
                <a:latin typeface="Inter"/>
                <a:ea typeface="Inter"/>
                <a:cs typeface="Inter"/>
                <a:sym typeface="Inter"/>
              </a:rPr>
              <a:t>Collected a dataset by recording videos for analysis.</a:t>
            </a:r>
            <a:endParaRPr sz="1350">
              <a:solidFill>
                <a:srgbClr val="161613"/>
              </a:solidFill>
              <a:latin typeface="Inter"/>
              <a:ea typeface="Inter"/>
              <a:cs typeface="Inter"/>
              <a:sym typeface="Inter"/>
            </a:endParaRPr>
          </a:p>
          <a:p>
            <a:pPr marL="0" marR="0" lvl="0" indent="0" algn="l" rtl="0">
              <a:lnSpc>
                <a:spcPct val="100000"/>
              </a:lnSpc>
              <a:spcBef>
                <a:spcPts val="1200"/>
              </a:spcBef>
              <a:spcAft>
                <a:spcPts val="0"/>
              </a:spcAft>
              <a:buClr>
                <a:srgbClr val="161613"/>
              </a:buClr>
              <a:buSzPts val="1350"/>
              <a:buFont typeface="Inter"/>
              <a:buNone/>
            </a:pPr>
            <a:endParaRPr sz="1350">
              <a:solidFill>
                <a:srgbClr val="161613"/>
              </a:solidFill>
              <a:latin typeface="Inter"/>
              <a:ea typeface="Inter"/>
              <a:cs typeface="Inter"/>
              <a:sym typeface="Inter"/>
            </a:endParaRPr>
          </a:p>
        </p:txBody>
      </p:sp>
      <p:pic>
        <p:nvPicPr>
          <p:cNvPr id="130" name="Google Shape;130;p19" descr="preencoded.png"/>
          <p:cNvPicPr preferRelativeResize="0"/>
          <p:nvPr/>
        </p:nvPicPr>
        <p:blipFill rotWithShape="1">
          <a:blip r:embed="rId5">
            <a:alphaModFix/>
          </a:blip>
          <a:srcRect/>
          <a:stretch/>
        </p:blipFill>
        <p:spPr>
          <a:xfrm>
            <a:off x="666131" y="3255458"/>
            <a:ext cx="884277" cy="1061085"/>
          </a:xfrm>
          <a:prstGeom prst="rect">
            <a:avLst/>
          </a:prstGeom>
          <a:noFill/>
          <a:ln>
            <a:noFill/>
          </a:ln>
        </p:spPr>
      </p:pic>
      <p:sp>
        <p:nvSpPr>
          <p:cNvPr id="131" name="Google Shape;131;p19"/>
          <p:cNvSpPr/>
          <p:nvPr/>
        </p:nvSpPr>
        <p:spPr>
          <a:xfrm>
            <a:off x="1815672" y="3432275"/>
            <a:ext cx="3685800" cy="276300"/>
          </a:xfrm>
          <a:prstGeom prst="rect">
            <a:avLst/>
          </a:prstGeom>
          <a:noFill/>
          <a:ln>
            <a:noFill/>
          </a:ln>
        </p:spPr>
        <p:txBody>
          <a:bodyPr spcFirstLastPara="1" wrap="square" lIns="0" tIns="0" rIns="0" bIns="0" anchor="t" anchorCtr="0">
            <a:noAutofit/>
          </a:bodyPr>
          <a:lstStyle/>
          <a:p>
            <a:pPr marL="0" marR="0" lvl="0" indent="0" algn="l" rtl="0">
              <a:lnSpc>
                <a:spcPct val="126470"/>
              </a:lnSpc>
              <a:spcBef>
                <a:spcPts val="0"/>
              </a:spcBef>
              <a:spcAft>
                <a:spcPts val="0"/>
              </a:spcAft>
              <a:buClr>
                <a:srgbClr val="161613"/>
              </a:buClr>
              <a:buSzPts val="1700"/>
              <a:buFont typeface="DM Sans"/>
              <a:buNone/>
            </a:pPr>
            <a:r>
              <a:rPr lang="ru" sz="1700">
                <a:solidFill>
                  <a:srgbClr val="161613"/>
                </a:solidFill>
                <a:latin typeface="Inter"/>
                <a:ea typeface="Inter"/>
                <a:cs typeface="Inter"/>
                <a:sym typeface="Inter"/>
              </a:rPr>
              <a:t>Software implementation</a:t>
            </a:r>
            <a:endParaRPr sz="1700" i="0" u="none" strike="noStrike" cap="none">
              <a:latin typeface="Inter"/>
              <a:ea typeface="Inter"/>
              <a:cs typeface="Inter"/>
              <a:sym typeface="Inter"/>
            </a:endParaRPr>
          </a:p>
        </p:txBody>
      </p:sp>
      <p:sp>
        <p:nvSpPr>
          <p:cNvPr id="132" name="Google Shape;132;p19"/>
          <p:cNvSpPr/>
          <p:nvPr/>
        </p:nvSpPr>
        <p:spPr>
          <a:xfrm>
            <a:off x="1815675" y="3814700"/>
            <a:ext cx="6206700" cy="572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61613"/>
              </a:buClr>
              <a:buSzPts val="1350"/>
              <a:buFont typeface="Inter"/>
              <a:buNone/>
            </a:pPr>
            <a:r>
              <a:rPr lang="ru" sz="1350">
                <a:solidFill>
                  <a:srgbClr val="161613"/>
                </a:solidFill>
                <a:latin typeface="Inter"/>
                <a:ea typeface="Inter"/>
                <a:cs typeface="Inter"/>
                <a:sym typeface="Inter"/>
              </a:rPr>
              <a:t>Utilized an open-source tool alongside a custom-developed approach to evaluate our data.</a:t>
            </a:r>
            <a:endParaRPr sz="1350" i="0" u="none" strike="noStrike" cap="none">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947550" y="196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sz="2900" b="1">
                <a:latin typeface="DM Sans"/>
                <a:ea typeface="DM Sans"/>
                <a:cs typeface="DM Sans"/>
                <a:sym typeface="DM Sans"/>
              </a:rPr>
              <a:t>OLD</a:t>
            </a:r>
            <a:r>
              <a:rPr lang="ru" sz="2900">
                <a:latin typeface="DM Sans"/>
                <a:ea typeface="DM Sans"/>
                <a:cs typeface="DM Sans"/>
                <a:sym typeface="DM Sans"/>
              </a:rPr>
              <a:t> approach for calibration</a:t>
            </a:r>
            <a:endParaRPr sz="2900">
              <a:latin typeface="DM Sans"/>
              <a:ea typeface="DM Sans"/>
              <a:cs typeface="DM Sans"/>
              <a:sym typeface="DM Sans"/>
            </a:endParaRPr>
          </a:p>
        </p:txBody>
      </p:sp>
      <p:pic>
        <p:nvPicPr>
          <p:cNvPr id="138" name="Google Shape;138;p20" title="intro to IoT - Frame 1.jpg"/>
          <p:cNvPicPr preferRelativeResize="0"/>
          <p:nvPr/>
        </p:nvPicPr>
        <p:blipFill>
          <a:blip r:embed="rId3">
            <a:alphaModFix/>
          </a:blip>
          <a:stretch>
            <a:fillRect/>
          </a:stretch>
        </p:blipFill>
        <p:spPr>
          <a:xfrm>
            <a:off x="1049125" y="919800"/>
            <a:ext cx="6951608" cy="3988349"/>
          </a:xfrm>
          <a:prstGeom prst="rect">
            <a:avLst/>
          </a:prstGeom>
          <a:noFill/>
          <a:ln>
            <a:noFill/>
          </a:ln>
        </p:spPr>
      </p:pic>
      <p:pic>
        <p:nvPicPr>
          <p:cNvPr id="139" name="Google Shape;139;p20"/>
          <p:cNvPicPr preferRelativeResize="0"/>
          <p:nvPr/>
        </p:nvPicPr>
        <p:blipFill>
          <a:blip r:embed="rId4">
            <a:alphaModFix/>
          </a:blip>
          <a:stretch>
            <a:fillRect/>
          </a:stretch>
        </p:blipFill>
        <p:spPr>
          <a:xfrm>
            <a:off x="153225" y="3420800"/>
            <a:ext cx="2254374" cy="1268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p:nvPr/>
        </p:nvSpPr>
        <p:spPr>
          <a:xfrm>
            <a:off x="266425" y="1757900"/>
            <a:ext cx="3980400" cy="723300"/>
          </a:xfrm>
          <a:prstGeom prst="rect">
            <a:avLst/>
          </a:prstGeom>
          <a:noFill/>
          <a:ln>
            <a:noFill/>
          </a:ln>
        </p:spPr>
        <p:txBody>
          <a:bodyPr spcFirstLastPara="1" wrap="square" lIns="91425" tIns="91425" rIns="91425" bIns="91425" anchor="t" anchorCtr="0">
            <a:spAutoFit/>
          </a:bodyPr>
          <a:lstStyle/>
          <a:p>
            <a:pPr marL="457200" lvl="0" indent="-339725" algn="l" rtl="0">
              <a:lnSpc>
                <a:spcPct val="100000"/>
              </a:lnSpc>
              <a:spcBef>
                <a:spcPts val="0"/>
              </a:spcBef>
              <a:spcAft>
                <a:spcPts val="0"/>
              </a:spcAft>
              <a:buClr>
                <a:srgbClr val="595959"/>
              </a:buClr>
              <a:buSzPts val="1750"/>
              <a:buFont typeface="Inter"/>
              <a:buChar char="●"/>
            </a:pPr>
            <a:r>
              <a:rPr lang="ru" sz="1750">
                <a:solidFill>
                  <a:srgbClr val="595959"/>
                </a:solidFill>
                <a:latin typeface="Inter"/>
                <a:ea typeface="Inter"/>
                <a:cs typeface="Inter"/>
                <a:sym typeface="Inter"/>
              </a:rPr>
              <a:t>Intrinsic parameters are provided by the manufacturer</a:t>
            </a:r>
            <a:endParaRPr sz="1800">
              <a:solidFill>
                <a:srgbClr val="595959"/>
              </a:solidFill>
            </a:endParaRPr>
          </a:p>
        </p:txBody>
      </p:sp>
      <p:pic>
        <p:nvPicPr>
          <p:cNvPr id="145" name="Google Shape;145;p21"/>
          <p:cNvPicPr preferRelativeResize="0"/>
          <p:nvPr/>
        </p:nvPicPr>
        <p:blipFill>
          <a:blip r:embed="rId3">
            <a:alphaModFix/>
          </a:blip>
          <a:stretch>
            <a:fillRect/>
          </a:stretch>
        </p:blipFill>
        <p:spPr>
          <a:xfrm>
            <a:off x="4503976" y="1651588"/>
            <a:ext cx="3980275" cy="3128225"/>
          </a:xfrm>
          <a:prstGeom prst="rect">
            <a:avLst/>
          </a:prstGeom>
          <a:noFill/>
          <a:ln>
            <a:noFill/>
          </a:ln>
        </p:spPr>
      </p:pic>
      <p:sp>
        <p:nvSpPr>
          <p:cNvPr id="146" name="Google Shape;146;p21"/>
          <p:cNvSpPr txBox="1">
            <a:spLocks noGrp="1"/>
          </p:cNvSpPr>
          <p:nvPr>
            <p:ph type="title"/>
          </p:nvPr>
        </p:nvSpPr>
        <p:spPr>
          <a:xfrm>
            <a:off x="266425" y="328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ru" sz="2900" b="1">
                <a:latin typeface="DM Sans"/>
                <a:ea typeface="DM Sans"/>
                <a:cs typeface="DM Sans"/>
                <a:sym typeface="DM Sans"/>
              </a:rPr>
              <a:t>NEW</a:t>
            </a:r>
            <a:r>
              <a:rPr lang="ru" sz="2900">
                <a:latin typeface="DM Sans"/>
                <a:ea typeface="DM Sans"/>
                <a:cs typeface="DM Sans"/>
                <a:sym typeface="DM Sans"/>
              </a:rPr>
              <a:t> approach for calibration…</a:t>
            </a:r>
            <a:endParaRPr sz="2900">
              <a:latin typeface="DM Sans"/>
              <a:ea typeface="DM Sans"/>
              <a:cs typeface="DM Sans"/>
              <a:sym typeface="DM Sans"/>
            </a:endParaRPr>
          </a:p>
        </p:txBody>
      </p:sp>
      <p:sp>
        <p:nvSpPr>
          <p:cNvPr id="147" name="Google Shape;147;p21"/>
          <p:cNvSpPr txBox="1"/>
          <p:nvPr/>
        </p:nvSpPr>
        <p:spPr>
          <a:xfrm>
            <a:off x="266425" y="2719363"/>
            <a:ext cx="3000000" cy="992700"/>
          </a:xfrm>
          <a:prstGeom prst="rect">
            <a:avLst/>
          </a:prstGeom>
          <a:noFill/>
          <a:ln>
            <a:noFill/>
          </a:ln>
        </p:spPr>
        <p:txBody>
          <a:bodyPr spcFirstLastPara="1" wrap="square" lIns="91425" tIns="91425" rIns="91425" bIns="91425" anchor="t" anchorCtr="0">
            <a:spAutoFit/>
          </a:bodyPr>
          <a:lstStyle/>
          <a:p>
            <a:pPr marL="457200" lvl="0" indent="-339725" algn="l" rtl="0">
              <a:lnSpc>
                <a:spcPct val="100000"/>
              </a:lnSpc>
              <a:spcBef>
                <a:spcPts val="0"/>
              </a:spcBef>
              <a:spcAft>
                <a:spcPts val="0"/>
              </a:spcAft>
              <a:buClr>
                <a:srgbClr val="595959"/>
              </a:buClr>
              <a:buSzPts val="1750"/>
              <a:buFont typeface="Inter"/>
              <a:buChar char="●"/>
            </a:pPr>
            <a:r>
              <a:rPr lang="ru" sz="1750">
                <a:solidFill>
                  <a:srgbClr val="595959"/>
                </a:solidFill>
                <a:latin typeface="Inter"/>
                <a:ea typeface="Inter"/>
                <a:cs typeface="Inter"/>
                <a:sym typeface="Inter"/>
              </a:rPr>
              <a:t>No additional calibration needed for most RGBD cameras</a:t>
            </a:r>
            <a:endParaRPr sz="1800">
              <a:solidFill>
                <a:srgbClr val="595959"/>
              </a:solidFill>
            </a:endParaRPr>
          </a:p>
        </p:txBody>
      </p:sp>
      <p:sp>
        <p:nvSpPr>
          <p:cNvPr id="148" name="Google Shape;148;p21"/>
          <p:cNvSpPr txBox="1"/>
          <p:nvPr/>
        </p:nvSpPr>
        <p:spPr>
          <a:xfrm>
            <a:off x="653375" y="3890650"/>
            <a:ext cx="3000000" cy="723300"/>
          </a:xfrm>
          <a:prstGeom prst="rect">
            <a:avLst/>
          </a:prstGeom>
          <a:solidFill>
            <a:srgbClr val="E5F0D6"/>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sz="1750">
                <a:solidFill>
                  <a:srgbClr val="161613"/>
                </a:solidFill>
                <a:latin typeface="Inter"/>
                <a:ea typeface="Inter"/>
                <a:cs typeface="Inter"/>
                <a:sym typeface="Inter"/>
              </a:rPr>
              <a:t>… simplifies a setup and data acquisition process</a:t>
            </a:r>
            <a:endParaRPr sz="1800">
              <a:solidFill>
                <a:schemeClr val="dk2"/>
              </a:solidFill>
            </a:endParaRPr>
          </a:p>
        </p:txBody>
      </p:sp>
      <p:sp>
        <p:nvSpPr>
          <p:cNvPr id="149" name="Google Shape;149;p21"/>
          <p:cNvSpPr/>
          <p:nvPr/>
        </p:nvSpPr>
        <p:spPr>
          <a:xfrm>
            <a:off x="-1129385" y="1219005"/>
            <a:ext cx="6565500" cy="708900"/>
          </a:xfrm>
          <a:prstGeom prst="rect">
            <a:avLst/>
          </a:prstGeom>
          <a:noFill/>
          <a:ln>
            <a:noFill/>
          </a:ln>
        </p:spPr>
        <p:txBody>
          <a:bodyPr spcFirstLastPara="1" wrap="square" lIns="0" tIns="0" rIns="0" bIns="0" anchor="t" anchorCtr="0">
            <a:noAutofit/>
          </a:bodyPr>
          <a:lstStyle/>
          <a:p>
            <a:pPr marL="0" marR="0" lvl="0" indent="0" algn="ctr" rtl="0">
              <a:lnSpc>
                <a:spcPct val="124719"/>
              </a:lnSpc>
              <a:spcBef>
                <a:spcPts val="0"/>
              </a:spcBef>
              <a:spcAft>
                <a:spcPts val="0"/>
              </a:spcAft>
              <a:buClr>
                <a:srgbClr val="161613"/>
              </a:buClr>
              <a:buSzPts val="4450"/>
              <a:buFont typeface="DM Sans"/>
              <a:buNone/>
            </a:pPr>
            <a:r>
              <a:rPr lang="ru" sz="2250" b="0" i="0" u="none" strike="noStrike" cap="none">
                <a:solidFill>
                  <a:srgbClr val="161613"/>
                </a:solidFill>
                <a:latin typeface="DM Sans"/>
                <a:ea typeface="DM Sans"/>
                <a:cs typeface="DM Sans"/>
                <a:sym typeface="DM Sans"/>
              </a:rPr>
              <a:t>Calibration Not Required</a:t>
            </a:r>
            <a:endParaRPr sz="2250" b="0" i="0" u="none" strike="noStrike" cap="none"/>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627575" y="349550"/>
            <a:ext cx="8520600" cy="572700"/>
          </a:xfrm>
          <a:prstGeom prst="rect">
            <a:avLst/>
          </a:prstGeom>
        </p:spPr>
        <p:txBody>
          <a:bodyPr anchor="t" anchorCtr="0" bIns="91425" lIns="91425" rIns="91425" spcFirstLastPara="1" tIns="91425" wrap="square">
            <a:noAutofit/>
          </a:bodyPr>
          <a:lstStyle/>
          <a:p>
            <a:pPr algn="l" indent="0" lvl="0" marL="0" rtl="0">
              <a:spcBef>
                <a:spcPts val="0"/>
              </a:spcBef>
              <a:spcAft>
                <a:spcPts val="0"/>
              </a:spcAft>
              <a:buClr>
                <a:schemeClr val="dk1"/>
              </a:buClr>
              <a:buSzPts val="1100"/>
              <a:buFont typeface="Arial"/>
              <a:buNone/>
            </a:pPr>
            <a:r>
              <a:rPr lang="ru" sz="2900">
                <a:latin typeface="DM Sans"/>
                <a:ea typeface="DM Sans"/>
                <a:cs typeface="DM Sans"/>
                <a:sym typeface="DM Sans"/>
              </a:rPr>
              <a:t>Framework for floor plane calculating</a:t>
            </a:r>
            <a:endParaRPr sz="2900">
              <a:latin typeface="DM Sans"/>
              <a:ea typeface="DM Sans"/>
              <a:cs typeface="DM Sans"/>
              <a:sym typeface="DM Sans"/>
            </a:endParaRPr>
          </a:p>
        </p:txBody>
      </p:sp>
      <p:pic>
        <p:nvPicPr>
          <p:cNvPr id="155" name="Google Shape;155;p22" title="intro to IoT - Frame 2.jpg"/>
          <p:cNvPicPr preferRelativeResize="0"/>
          <p:nvPr/>
        </p:nvPicPr>
        <p:blipFill>
          <a:blip r:embed="rId3">
            <a:alphaModFix/>
          </a:blip>
          <a:stretch>
            <a:fillRect/>
          </a:stretch>
        </p:blipFill>
        <p:spPr>
          <a:xfrm>
            <a:off x="213151" y="1123450"/>
            <a:ext cx="6559273" cy="2789600"/>
          </a:xfrm>
          <a:prstGeom prst="rect">
            <a:avLst/>
          </a:prstGeom>
          <a:noFill/>
          <a:ln>
            <a:noFill/>
          </a:ln>
        </p:spPr>
      </p:pic>
      <p:pic>
        <p:nvPicPr>
          <p:cNvPr id="156" name="Google Shape;156;p22"/>
          <p:cNvPicPr preferRelativeResize="0"/>
          <p:nvPr/>
        </p:nvPicPr>
        <p:blipFill rotWithShape="1">
          <a:blip r:embed="rId4">
            <a:alphaModFix/>
          </a:blip>
          <a:srcRect l="108" r="116"/>
          <a:stretch/>
        </p:blipFill>
        <p:spPr>
          <a:xfrm>
            <a:off x="6078225" y="2237825"/>
            <a:ext cx="2985050" cy="20419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1027</Words>
  <Application>Microsoft Office PowerPoint</Application>
  <PresentationFormat>On-screen Show (16:9)</PresentationFormat>
  <Paragraphs>132</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Inter Light</vt:lpstr>
      <vt:lpstr>Arial</vt:lpstr>
      <vt:lpstr>DM Sans</vt:lpstr>
      <vt:lpstr>DM Sans Medium</vt:lpstr>
      <vt:lpstr>Inter</vt:lpstr>
      <vt:lpstr>Inter Medium</vt:lpstr>
      <vt:lpstr>Simple Light</vt:lpstr>
      <vt:lpstr>PowerPoint Presentation</vt:lpstr>
      <vt:lpstr>PowerPoint Presentation</vt:lpstr>
      <vt:lpstr>PowerPoint Presentation</vt:lpstr>
      <vt:lpstr>Problem statement</vt:lpstr>
      <vt:lpstr>Connecting Social Force with Embedded systems</vt:lpstr>
      <vt:lpstr>Methodology</vt:lpstr>
      <vt:lpstr>OLD approach for calibration</vt:lpstr>
      <vt:lpstr>NEW approach for calibration…</vt:lpstr>
      <vt:lpstr>Framework for floor plane calculating</vt:lpstr>
      <vt:lpstr>NEW Framework for obtaining trajectories</vt:lpstr>
      <vt:lpstr>OLD Framework for obtaining trajectories</vt:lpstr>
      <vt:lpstr>Framework of Social Force Estimatimation</vt:lpstr>
      <vt:lpstr>Feedback and Rethinking Our Approach</vt:lpstr>
      <vt:lpstr>Why shifting our focus?</vt:lpstr>
      <vt:lpstr>New Focus-Impact Parameter Analysis</vt:lpstr>
      <vt:lpstr>Our Refined objective</vt:lpstr>
      <vt:lpstr>Implementation</vt:lpstr>
      <vt:lpstr>PREVIOUS approach</vt:lpstr>
      <vt:lpstr>Project plan</vt:lpstr>
      <vt:lpstr>Conclusions</vt:lpstr>
      <vt:lpstr>References. SOTA on Social Force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account</cp:lastModifiedBy>
  <cp:revision>1</cp:revision>
  <dcterms:modified xsi:type="dcterms:W3CDTF">2025-05-19T15:42:17Z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21207760</vt:lpwstr>
  </property>
  <property fmtid="{D5CDD505-2E9C-101B-9397-08002B2CF9AE}" name="NXPowerLiteSettings" pid="3">
    <vt:lpwstr>F7000400038000</vt:lpwstr>
  </property>
  <property fmtid="{D5CDD505-2E9C-101B-9397-08002B2CF9AE}" name="NXPowerLiteVersion" pid="4">
    <vt:lpwstr>S10.3.1</vt:lpwstr>
  </property>
</Properties>
</file>